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3" r:id="rId2"/>
    <p:sldId id="260" r:id="rId3"/>
    <p:sldId id="275" r:id="rId4"/>
    <p:sldId id="277" r:id="rId5"/>
    <p:sldId id="278" r:id="rId6"/>
    <p:sldId id="280" r:id="rId7"/>
    <p:sldId id="299" r:id="rId8"/>
    <p:sldId id="282" r:id="rId9"/>
    <p:sldId id="265" r:id="rId10"/>
    <p:sldId id="267" r:id="rId11"/>
    <p:sldId id="269" r:id="rId12"/>
    <p:sldId id="300" r:id="rId13"/>
    <p:sldId id="288" r:id="rId14"/>
    <p:sldId id="296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6743C-65C1-4E8F-A458-E3CB66DE0FE8}" type="datetimeFigureOut">
              <a:rPr lang="it-IT" smtClean="0"/>
              <a:pPr/>
              <a:t>08/05/2019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DE4DA-38F1-4B74-A661-721AC4BC3F6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DF1282-C303-400E-92CE-3E5EE2400A4F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E30D66-F4D6-4589-9D0E-07E85FA37C40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DE4DA-38F1-4B74-A661-721AC4BC3F68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35461F-9E4D-41C4-956F-D245F5FF2923}" type="slidenum">
              <a:rPr lang="fr-FR" smtClean="0">
                <a:latin typeface="Times New Roman" pitchFamily="18" charset="0"/>
              </a:rPr>
              <a:pPr>
                <a:defRPr/>
              </a:pPr>
              <a:t>9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600" dirty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3DA43F-D6A4-4D38-893A-95B4740419ED}" type="slidenum">
              <a:rPr lang="fr-FR" smtClean="0">
                <a:latin typeface="Times New Roman" pitchFamily="18" charset="0"/>
              </a:rPr>
              <a:pPr>
                <a:defRPr/>
              </a:pPr>
              <a:t>11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1600" dirty="0">
                <a:latin typeface="Tahoma" pitchFamily="34" charset="0"/>
              </a:rPr>
              <a:t>La terza riflessione riguarda la centralità delle Persone e delle Competenze. </a:t>
            </a:r>
          </a:p>
          <a:p>
            <a:pPr eaLnBrk="1" hangingPunct="1"/>
            <a:r>
              <a:rPr lang="it-IT" sz="1600" dirty="0">
                <a:latin typeface="Tahoma" pitchFamily="34" charset="0"/>
              </a:rPr>
              <a:t>Ogni risultato è la conseguenza di un comportamento; risultati di successo sono conseguenza di comportamenti che sono sostenuti da Competenze di successo, dette Distintive.</a:t>
            </a:r>
          </a:p>
          <a:p>
            <a:pPr eaLnBrk="1" hangingPunct="1"/>
            <a:r>
              <a:rPr lang="it-IT" sz="1600" dirty="0">
                <a:latin typeface="Tahoma" pitchFamily="34" charset="0"/>
              </a:rPr>
              <a:t>Queste non sono solo rappresentate dalle conoscenze e dalle </a:t>
            </a:r>
            <a:r>
              <a:rPr lang="it-IT" sz="1600" dirty="0" err="1">
                <a:latin typeface="Tahoma" pitchFamily="34" charset="0"/>
              </a:rPr>
              <a:t>skill</a:t>
            </a:r>
            <a:r>
              <a:rPr lang="it-IT" sz="1600" dirty="0">
                <a:latin typeface="Tahoma" pitchFamily="34" charset="0"/>
              </a:rPr>
              <a:t>, ovvero dal “mestiere”, ma da altri fattori più intangibili, quali i tratti di personalità, l’immagine di sé, le motivazioni.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DE4DA-38F1-4B74-A661-721AC4BC3F68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08/05/2019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 txBox="1">
            <a:spLocks noChangeArrowheads="1"/>
          </p:cNvSpPr>
          <p:nvPr/>
        </p:nvSpPr>
        <p:spPr bwMode="auto">
          <a:xfrm>
            <a:off x="0" y="1428752"/>
            <a:ext cx="4357686" cy="27146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it-IT" sz="4400" dirty="0">
              <a:latin typeface="Lucida Sans Unicode" pitchFamily="34" charset="0"/>
            </a:endParaRPr>
          </a:p>
          <a:p>
            <a:pPr algn="ctr"/>
            <a:r>
              <a:rPr lang="it-IT" sz="3600" dirty="0" smtClean="0">
                <a:latin typeface="Lucida Sans Unicode" pitchFamily="34" charset="0"/>
              </a:rPr>
              <a:t>Lo </a:t>
            </a:r>
            <a:r>
              <a:rPr lang="it-IT" sz="3600" b="1" dirty="0" smtClean="0">
                <a:latin typeface="Lucida Sans Unicode" pitchFamily="34" charset="0"/>
              </a:rPr>
              <a:t>Smart </a:t>
            </a:r>
            <a:r>
              <a:rPr lang="it-IT" sz="3600" b="1" dirty="0" err="1" smtClean="0">
                <a:latin typeface="Lucida Sans Unicode" pitchFamily="34" charset="0"/>
              </a:rPr>
              <a:t>Working</a:t>
            </a:r>
            <a:r>
              <a:rPr lang="it-IT" sz="3200" b="1" dirty="0" smtClean="0">
                <a:latin typeface="Lucida Sans Unicode" pitchFamily="34" charset="0"/>
              </a:rPr>
              <a:t>                                           </a:t>
            </a:r>
            <a:r>
              <a:rPr lang="it-IT" sz="3200" dirty="0" smtClean="0">
                <a:latin typeface="Lucida Sans Unicode" pitchFamily="34" charset="0"/>
              </a:rPr>
              <a:t>nella Pubblica Amministrazione; adempimenti o nuovi modelli gestionali?</a:t>
            </a:r>
            <a:r>
              <a:rPr lang="it-IT" sz="1600" dirty="0" smtClean="0">
                <a:latin typeface="Lucida Sans Unicode" pitchFamily="34" charset="0"/>
              </a:rPr>
              <a:t>  </a:t>
            </a:r>
            <a:endParaRPr lang="it-IT" sz="2400" dirty="0">
              <a:latin typeface="Lucida Sans Unicode" pitchFamily="34" charset="0"/>
            </a:endParaRPr>
          </a:p>
        </p:txBody>
      </p:sp>
      <p:sp>
        <p:nvSpPr>
          <p:cNvPr id="13315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D0E456F-5C14-45BB-A56E-B54CD525B793}" type="slidenum">
              <a:rPr lang="en-US" altLang="it-IT" smtClean="0"/>
              <a:pPr/>
              <a:t>1</a:t>
            </a:fld>
            <a:endParaRPr lang="en-US" altLang="it-IT" smtClean="0"/>
          </a:p>
        </p:txBody>
      </p:sp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-32" y="4572007"/>
            <a:ext cx="4429124" cy="1477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it-IT" sz="1600" b="1" dirty="0">
              <a:solidFill>
                <a:srgbClr val="1A2E4F"/>
              </a:solidFill>
            </a:endParaRPr>
          </a:p>
          <a:p>
            <a:pPr algn="ctr"/>
            <a:r>
              <a:rPr lang="it-IT" altLang="it-IT" dirty="0" smtClean="0"/>
              <a:t>Relazione </a:t>
            </a:r>
            <a:r>
              <a:rPr lang="it-IT" altLang="it-IT" dirty="0"/>
              <a:t>di </a:t>
            </a:r>
            <a:r>
              <a:rPr lang="it-IT" altLang="it-IT" dirty="0" smtClean="0"/>
              <a:t> Carlo </a:t>
            </a:r>
            <a:r>
              <a:rPr lang="it-IT" altLang="it-IT" dirty="0" smtClean="0"/>
              <a:t>Stroscia    </a:t>
            </a:r>
            <a:r>
              <a:rPr lang="it-IT" altLang="it-IT" sz="2000" dirty="0" smtClean="0"/>
              <a:t>                     </a:t>
            </a:r>
            <a:r>
              <a:rPr lang="it-IT" altLang="it-IT" dirty="0" smtClean="0"/>
              <a:t>Psicologo del Lavoro e delle Organizzazioni, Professore a contratto c/o Scuola di Psicologia Università di Firenze</a:t>
            </a:r>
            <a:endParaRPr lang="it-IT" altLang="it-IT" sz="2000" dirty="0" smtClean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11169" y="5899173"/>
            <a:ext cx="3203575" cy="8159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endParaRPr lang="it-IT" sz="1800" b="1" dirty="0" smtClean="0">
              <a:latin typeface="Arial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it-IT" sz="1600" b="1" dirty="0" smtClean="0">
                <a:solidFill>
                  <a:srgbClr val="002060"/>
                </a:solidFill>
              </a:rPr>
              <a:t>Firenze,  9 maggio 2019</a:t>
            </a:r>
          </a:p>
          <a:p>
            <a:pPr algn="ctr">
              <a:buFont typeface="Arial" charset="0"/>
              <a:buNone/>
              <a:defRPr/>
            </a:pPr>
            <a:r>
              <a:rPr lang="it-IT" sz="1600" b="1" dirty="0" smtClean="0">
                <a:solidFill>
                  <a:srgbClr val="002060"/>
                </a:solidFill>
              </a:rPr>
              <a:t>Palazzo Vecchio </a:t>
            </a:r>
            <a:r>
              <a:rPr lang="it-IT" sz="1200" b="1" dirty="0" smtClean="0">
                <a:solidFill>
                  <a:srgbClr val="002060"/>
                </a:solidFill>
              </a:rPr>
              <a:t/>
            </a:r>
            <a:br>
              <a:rPr lang="it-IT" sz="1200" b="1" dirty="0" smtClean="0">
                <a:solidFill>
                  <a:srgbClr val="002060"/>
                </a:solidFill>
              </a:rPr>
            </a:br>
            <a:endParaRPr lang="it-IT" sz="1200" dirty="0" smtClean="0">
              <a:solidFill>
                <a:srgbClr val="002060"/>
              </a:solidFill>
            </a:endParaRPr>
          </a:p>
          <a:p>
            <a:pPr marL="0" indent="0" algn="ctr">
              <a:buFont typeface="Arial" charset="0"/>
              <a:buNone/>
              <a:defRPr/>
            </a:pPr>
            <a:endParaRPr lang="it-IT" sz="1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0"/>
            <a:ext cx="4714876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carlo\Desktop\t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357562"/>
            <a:ext cx="2571768" cy="3500437"/>
          </a:xfrm>
          <a:prstGeom prst="rect">
            <a:avLst/>
          </a:prstGeom>
          <a:noFill/>
        </p:spPr>
      </p:pic>
      <p:pic>
        <p:nvPicPr>
          <p:cNvPr id="1026" name="Picture 2" descr="C:\Users\carlo\Desktop\hiker-1607078__3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58" y="3357562"/>
            <a:ext cx="2428874" cy="3500462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-32" y="-24"/>
            <a:ext cx="45280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Comitato Unico di Garanzia e </a:t>
            </a:r>
            <a:endParaRPr lang="it-IT" dirty="0" smtClean="0"/>
          </a:p>
          <a:p>
            <a:r>
              <a:rPr lang="it-IT" dirty="0" smtClean="0"/>
              <a:t>Assessorato Organizzazione </a:t>
            </a:r>
            <a:r>
              <a:rPr lang="it-IT" dirty="0" smtClean="0"/>
              <a:t>e Personale  </a:t>
            </a:r>
            <a:endParaRPr lang="it-IT" dirty="0" smtClean="0"/>
          </a:p>
          <a:p>
            <a:r>
              <a:rPr lang="it-IT" dirty="0" smtClean="0"/>
              <a:t>del </a:t>
            </a:r>
            <a:r>
              <a:rPr lang="it-IT" dirty="0" smtClean="0"/>
              <a:t>Comune  </a:t>
            </a:r>
            <a:r>
              <a:rPr lang="it-IT" dirty="0" smtClean="0"/>
              <a:t>di </a:t>
            </a:r>
            <a:r>
              <a:rPr lang="it-IT" dirty="0" smtClean="0"/>
              <a:t>Firenze</a:t>
            </a:r>
            <a:r>
              <a:rPr lang="it-IT" dirty="0" smtClean="0"/>
              <a:t>,  in </a:t>
            </a:r>
            <a:r>
              <a:rPr lang="it-IT" dirty="0" smtClean="0"/>
              <a:t>collaborazione con </a:t>
            </a:r>
            <a:endParaRPr lang="it-IT" dirty="0" smtClean="0"/>
          </a:p>
          <a:p>
            <a:r>
              <a:rPr lang="it-IT" dirty="0" smtClean="0"/>
              <a:t>Il Forum </a:t>
            </a:r>
            <a:r>
              <a:rPr lang="it-IT" dirty="0" smtClean="0"/>
              <a:t>nazionale dei CUG 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Nome relatore - titolo sintetico relazione</a:t>
            </a:r>
            <a:endParaRPr lang="it-IT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750E0-454B-4EB2-A0BA-95EE7CA2250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286125" y="1071546"/>
            <a:ext cx="2441575" cy="8382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CC99FF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fr-FR" dirty="0" smtClean="0">
                <a:solidFill>
                  <a:schemeClr val="bg1"/>
                </a:solidFill>
                <a:latin typeface="Arial Unicode MS" pitchFamily="34" charset="-128"/>
              </a:rPr>
              <a:t> AMMINISTRAZIONE</a:t>
            </a:r>
            <a:endParaRPr lang="fr-FR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3286117" y="2285992"/>
            <a:ext cx="2357454" cy="192882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CC99FF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fr-FR" dirty="0">
                <a:solidFill>
                  <a:schemeClr val="bg1"/>
                </a:solidFill>
                <a:latin typeface="Arial Unicode MS" pitchFamily="34" charset="-128"/>
              </a:rPr>
              <a:t>MANAGER </a:t>
            </a:r>
            <a:r>
              <a:rPr lang="fr-FR" dirty="0" smtClean="0">
                <a:solidFill>
                  <a:schemeClr val="bg1"/>
                </a:solidFill>
                <a:latin typeface="Arial Unicode MS" pitchFamily="34" charset="-128"/>
              </a:rPr>
              <a:t> DA  </a:t>
            </a:r>
          </a:p>
          <a:p>
            <a:pPr>
              <a:defRPr/>
            </a:pPr>
            <a:r>
              <a:rPr lang="fr-FR" dirty="0" smtClean="0">
                <a:solidFill>
                  <a:schemeClr val="bg1"/>
                </a:solidFill>
                <a:latin typeface="Arial Unicode MS" pitchFamily="34" charset="-128"/>
              </a:rPr>
              <a:t>DEFINITORE   E                    CONTROLLORE  A </a:t>
            </a:r>
            <a:endParaRPr lang="fr-FR" dirty="0">
              <a:solidFill>
                <a:schemeClr val="bg1"/>
              </a:solidFill>
              <a:latin typeface="Arial Unicode MS" pitchFamily="34" charset="-128"/>
            </a:endParaRPr>
          </a:p>
          <a:p>
            <a:pPr>
              <a:defRPr/>
            </a:pPr>
            <a:r>
              <a:rPr lang="fr-FR" b="1" dirty="0" smtClean="0">
                <a:solidFill>
                  <a:schemeClr val="bg1"/>
                </a:solidFill>
                <a:latin typeface="Arial Unicode MS" pitchFamily="34" charset="-128"/>
              </a:rPr>
              <a:t>            MEDIATORE</a:t>
            </a:r>
            <a:endParaRPr lang="fr-FR" b="1" dirty="0">
              <a:solidFill>
                <a:schemeClr val="bg1"/>
              </a:solidFill>
              <a:latin typeface="Arial Unicode MS" pitchFamily="34" charset="-128"/>
            </a:endParaRPr>
          </a:p>
          <a:p>
            <a:pPr>
              <a:defRPr/>
            </a:pPr>
            <a:r>
              <a:rPr lang="fr-FR" b="1" dirty="0" smtClean="0">
                <a:solidFill>
                  <a:schemeClr val="bg1"/>
                </a:solidFill>
                <a:latin typeface="Arial Unicode MS" pitchFamily="34" charset="-128"/>
              </a:rPr>
              <a:t>  E  SVILUPPATORE</a:t>
            </a:r>
            <a:endParaRPr lang="fr-FR" b="1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3286116" y="4591064"/>
            <a:ext cx="2397134" cy="838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CC99FF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fr-FR" dirty="0" smtClean="0">
                <a:solidFill>
                  <a:schemeClr val="bg1"/>
                </a:solidFill>
                <a:latin typeface="Arial Unicode MS" pitchFamily="34" charset="-128"/>
              </a:rPr>
              <a:t>      DIPENDENTI</a:t>
            </a:r>
            <a:endParaRPr lang="fr-FR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214942" y="1643051"/>
            <a:ext cx="450059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4"/>
            <a:ext cx="9144000" cy="1143000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dirty="0" smtClean="0">
                <a:solidFill>
                  <a:schemeClr val="bg1"/>
                </a:solidFill>
              </a:rPr>
              <a:t>Quale ruolo del Dirigente P.A.?</a:t>
            </a:r>
            <a:endParaRPr lang="fr-FR" sz="3600" b="1" dirty="0" smtClean="0">
              <a:solidFill>
                <a:schemeClr val="bg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0" y="5500702"/>
            <a:ext cx="9144000" cy="169277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Non basta dire che c’è bisogno di Manager diversamente competenti … che sappiano guidare, sviluppare e valutare …  </a:t>
            </a:r>
            <a:r>
              <a:rPr lang="it-IT" sz="2800" b="1" dirty="0" err="1" smtClean="0">
                <a:solidFill>
                  <a:schemeClr val="bg1"/>
                </a:solidFill>
              </a:rPr>
              <a:t>…</a:t>
            </a:r>
            <a:r>
              <a:rPr lang="it-IT" sz="2800" b="1" dirty="0" smtClean="0">
                <a:solidFill>
                  <a:schemeClr val="bg1"/>
                </a:solidFill>
              </a:rPr>
              <a:t> ma  occorre chiarire cosa valutare!</a:t>
            </a:r>
          </a:p>
          <a:p>
            <a:endParaRPr lang="it-IT" sz="2000" b="1" dirty="0" smtClean="0"/>
          </a:p>
        </p:txBody>
      </p:sp>
      <p:sp>
        <p:nvSpPr>
          <p:cNvPr id="15" name="Freccia a destra rientrata 14"/>
          <p:cNvSpPr/>
          <p:nvPr/>
        </p:nvSpPr>
        <p:spPr>
          <a:xfrm rot="5400000">
            <a:off x="3269829" y="2087965"/>
            <a:ext cx="675516" cy="214314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rientrata 15"/>
          <p:cNvSpPr/>
          <p:nvPr/>
        </p:nvSpPr>
        <p:spPr>
          <a:xfrm rot="5400000">
            <a:off x="3269828" y="4198531"/>
            <a:ext cx="675516" cy="214314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destra rientrata 16"/>
          <p:cNvSpPr/>
          <p:nvPr/>
        </p:nvSpPr>
        <p:spPr>
          <a:xfrm rot="16200000">
            <a:off x="4984341" y="2016527"/>
            <a:ext cx="675516" cy="214314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rientrata 17"/>
          <p:cNvSpPr/>
          <p:nvPr/>
        </p:nvSpPr>
        <p:spPr>
          <a:xfrm rot="16200000">
            <a:off x="4984341" y="4198531"/>
            <a:ext cx="675516" cy="214314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a destra rientrata 18"/>
          <p:cNvSpPr/>
          <p:nvPr/>
        </p:nvSpPr>
        <p:spPr>
          <a:xfrm rot="5400000">
            <a:off x="4770027" y="2016527"/>
            <a:ext cx="675516" cy="214314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a destra rientrata 19"/>
          <p:cNvSpPr/>
          <p:nvPr/>
        </p:nvSpPr>
        <p:spPr>
          <a:xfrm rot="5400000">
            <a:off x="4770027" y="4198531"/>
            <a:ext cx="675516" cy="214314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101" name="Picture 5" descr="Visualizza immagine di ori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1071544"/>
            <a:ext cx="3214678" cy="4429157"/>
          </a:xfrm>
          <a:prstGeom prst="rect">
            <a:avLst/>
          </a:prstGeom>
          <a:noFill/>
        </p:spPr>
      </p:pic>
      <p:cxnSp>
        <p:nvCxnSpPr>
          <p:cNvPr id="25" name="Connettore 2 24"/>
          <p:cNvCxnSpPr/>
          <p:nvPr/>
        </p:nvCxnSpPr>
        <p:spPr>
          <a:xfrm rot="16200000" flipH="1">
            <a:off x="5965041" y="2321711"/>
            <a:ext cx="2214578" cy="157163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>
            <a:off x="6500826" y="3071810"/>
            <a:ext cx="1357322" cy="114300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o 33"/>
          <p:cNvSpPr/>
          <p:nvPr/>
        </p:nvSpPr>
        <p:spPr>
          <a:xfrm>
            <a:off x="-4572064" y="-642966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Arco 34"/>
          <p:cNvSpPr/>
          <p:nvPr/>
        </p:nvSpPr>
        <p:spPr>
          <a:xfrm>
            <a:off x="6653226" y="3086104"/>
            <a:ext cx="1562112" cy="914400"/>
          </a:xfrm>
          <a:prstGeom prst="arc">
            <a:avLst>
              <a:gd name="adj1" fmla="val 16801813"/>
              <a:gd name="adj2" fmla="val 2478371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6" name="Connettore 2 35"/>
          <p:cNvCxnSpPr/>
          <p:nvPr/>
        </p:nvCxnSpPr>
        <p:spPr>
          <a:xfrm rot="5400000">
            <a:off x="7539062" y="3462334"/>
            <a:ext cx="985838" cy="20479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 rot="10800000" flipV="1">
            <a:off x="6357950" y="3000372"/>
            <a:ext cx="1714512" cy="78581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 rot="5400000">
            <a:off x="5464975" y="2393149"/>
            <a:ext cx="2500330" cy="114300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 rot="16200000" flipH="1">
            <a:off x="6393669" y="2821777"/>
            <a:ext cx="2143140" cy="7143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 rot="5400000">
            <a:off x="6572264" y="2500306"/>
            <a:ext cx="1785950" cy="150019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 rot="16200000" flipH="1">
            <a:off x="6750859" y="2464587"/>
            <a:ext cx="2286016" cy="78581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 rot="16200000" flipH="1">
            <a:off x="6107917" y="3893347"/>
            <a:ext cx="1928826" cy="14287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1"/>
                </a:solidFill>
              </a:rPr>
              <a:t>Quale l’oggetto della </a:t>
            </a:r>
            <a:r>
              <a:rPr lang="it-IT" i="1" dirty="0" smtClean="0">
                <a:solidFill>
                  <a:schemeClr val="bg1"/>
                </a:solidFill>
              </a:rPr>
              <a:t>Valutazione delle Prestazioni</a:t>
            </a:r>
            <a:r>
              <a:rPr lang="it-IT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494610" name="Rectangle 18"/>
          <p:cNvSpPr>
            <a:spLocks noChangeArrowheads="1"/>
          </p:cNvSpPr>
          <p:nvPr/>
        </p:nvSpPr>
        <p:spPr bwMode="auto">
          <a:xfrm>
            <a:off x="6500845" y="3132144"/>
            <a:ext cx="2643187" cy="1225550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63348A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latin typeface="Arial Unicode MS" pitchFamily="34" charset="-128"/>
              </a:rPr>
              <a:t>   </a:t>
            </a:r>
            <a:r>
              <a:rPr lang="it-IT" sz="2800" b="1" dirty="0" smtClean="0">
                <a:solidFill>
                  <a:schemeClr val="bg1"/>
                </a:solidFill>
                <a:latin typeface="Arial Unicode MS" pitchFamily="34" charset="-128"/>
              </a:rPr>
              <a:t>Obiettivi</a:t>
            </a:r>
          </a:p>
          <a:p>
            <a:pPr>
              <a:defRPr/>
            </a:pPr>
            <a:r>
              <a:rPr lang="it-IT" sz="2800" dirty="0" smtClean="0">
                <a:solidFill>
                  <a:schemeClr val="bg1"/>
                </a:solidFill>
                <a:latin typeface="Arial Unicode MS" pitchFamily="34" charset="-128"/>
              </a:rPr>
              <a:t>   </a:t>
            </a:r>
            <a:r>
              <a:rPr lang="it-IT" sz="2800" b="1" dirty="0">
                <a:solidFill>
                  <a:schemeClr val="bg1"/>
                </a:solidFill>
                <a:latin typeface="Arial Unicode MS" pitchFamily="34" charset="-128"/>
              </a:rPr>
              <a:t>Risultati</a:t>
            </a:r>
          </a:p>
        </p:txBody>
      </p:sp>
      <p:sp>
        <p:nvSpPr>
          <p:cNvPr id="494611" name="AutoShape 19"/>
          <p:cNvSpPr>
            <a:spLocks noChangeArrowheads="1"/>
          </p:cNvSpPr>
          <p:nvPr/>
        </p:nvSpPr>
        <p:spPr bwMode="auto">
          <a:xfrm>
            <a:off x="3357554" y="2132012"/>
            <a:ext cx="3009900" cy="2000263"/>
          </a:xfrm>
          <a:prstGeom prst="homePlate">
            <a:avLst>
              <a:gd name="adj" fmla="val 102819"/>
            </a:avLst>
          </a:prstGeom>
          <a:solidFill>
            <a:srgbClr val="FFFF99"/>
          </a:solidFill>
          <a:ln w="9525" algn="ctr">
            <a:solidFill>
              <a:srgbClr val="63348A"/>
            </a:solidFill>
            <a:miter lim="800000"/>
            <a:headEnd/>
            <a:tailEnd/>
          </a:ln>
          <a:effectLst>
            <a:outerShdw dist="107763" dir="18900000" algn="ctr" rotWithShape="0">
              <a:srgbClr val="7E59A7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it-IT" sz="2800" b="1" dirty="0">
                <a:latin typeface="Arial Unicode MS" pitchFamily="34" charset="-128"/>
              </a:rPr>
              <a:t>Comportamenti</a:t>
            </a:r>
          </a:p>
        </p:txBody>
      </p:sp>
      <p:sp>
        <p:nvSpPr>
          <p:cNvPr id="494612" name="AutoShape 20"/>
          <p:cNvSpPr>
            <a:spLocks noChangeArrowheads="1"/>
          </p:cNvSpPr>
          <p:nvPr/>
        </p:nvSpPr>
        <p:spPr bwMode="auto">
          <a:xfrm>
            <a:off x="214282" y="1836743"/>
            <a:ext cx="3060731" cy="1223963"/>
          </a:xfrm>
          <a:prstGeom prst="homePlate">
            <a:avLst>
              <a:gd name="adj" fmla="val 102819"/>
            </a:avLst>
          </a:prstGeom>
          <a:solidFill>
            <a:srgbClr val="92D050"/>
          </a:solidFill>
          <a:ln w="9525">
            <a:solidFill>
              <a:srgbClr val="63348A"/>
            </a:solidFill>
            <a:miter lim="800000"/>
            <a:headEnd/>
            <a:tailEnd/>
          </a:ln>
          <a:effectLst>
            <a:outerShdw dist="107763" dir="18900000" algn="ctr" rotWithShape="0">
              <a:srgbClr val="7E59A7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it-IT" sz="2800" b="1" dirty="0" smtClean="0">
                <a:latin typeface="Arial Unicode MS" pitchFamily="34" charset="-128"/>
              </a:rPr>
              <a:t>Rispetto della</a:t>
            </a:r>
          </a:p>
          <a:p>
            <a:pPr>
              <a:defRPr/>
            </a:pPr>
            <a:r>
              <a:rPr lang="it-IT" sz="2800" b="1" dirty="0" smtClean="0">
                <a:latin typeface="Arial Unicode MS" pitchFamily="34" charset="-128"/>
              </a:rPr>
              <a:t>procedura</a:t>
            </a:r>
            <a:endParaRPr lang="it-IT" sz="2800" b="1" dirty="0">
              <a:latin typeface="Arial Unicode MS" pitchFamily="34" charset="-128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0" y="4143380"/>
            <a:ext cx="910587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dirty="0" smtClean="0">
                <a:latin typeface="Arial Unicode MS" pitchFamily="34" charset="-128"/>
              </a:rPr>
              <a:t>					             </a:t>
            </a:r>
            <a:r>
              <a:rPr lang="it-IT" sz="2000" b="1" dirty="0" smtClean="0">
                <a:latin typeface="Arial Unicode MS" pitchFamily="34" charset="-128"/>
              </a:rPr>
              <a:t>S</a:t>
            </a:r>
            <a:r>
              <a:rPr lang="it-IT" dirty="0" smtClean="0">
                <a:latin typeface="Arial Unicode MS" pitchFamily="34" charset="-128"/>
              </a:rPr>
              <a:t>pecifici</a:t>
            </a:r>
          </a:p>
          <a:p>
            <a:r>
              <a:rPr lang="it-IT" dirty="0" smtClean="0">
                <a:latin typeface="Arial Unicode MS" pitchFamily="34" charset="-128"/>
              </a:rPr>
              <a:t>					                </a:t>
            </a:r>
            <a:r>
              <a:rPr lang="it-IT" sz="2000" b="1" dirty="0" smtClean="0">
                <a:latin typeface="Arial Unicode MS" pitchFamily="34" charset="-128"/>
              </a:rPr>
              <a:t>M</a:t>
            </a:r>
            <a:r>
              <a:rPr lang="it-IT" dirty="0" smtClean="0">
                <a:latin typeface="Arial Unicode MS" pitchFamily="34" charset="-128"/>
              </a:rPr>
              <a:t>isurabili</a:t>
            </a:r>
          </a:p>
          <a:p>
            <a:r>
              <a:rPr lang="it-IT" dirty="0" smtClean="0">
                <a:latin typeface="Arial Unicode MS" pitchFamily="34" charset="-128"/>
              </a:rPr>
              <a:t>				                                 </a:t>
            </a:r>
            <a:r>
              <a:rPr lang="it-IT" sz="2000" b="1" dirty="0" smtClean="0">
                <a:latin typeface="Arial Unicode MS" pitchFamily="34" charset="-128"/>
              </a:rPr>
              <a:t>A</a:t>
            </a:r>
            <a:r>
              <a:rPr lang="it-IT" dirty="0" smtClean="0">
                <a:latin typeface="Arial Unicode MS" pitchFamily="34" charset="-128"/>
              </a:rPr>
              <a:t>ssegnabili</a:t>
            </a:r>
          </a:p>
          <a:p>
            <a:r>
              <a:rPr lang="it-IT" dirty="0" smtClean="0">
                <a:latin typeface="Arial Unicode MS" pitchFamily="34" charset="-128"/>
              </a:rPr>
              <a:t>					                     </a:t>
            </a:r>
            <a:r>
              <a:rPr lang="it-IT" sz="2000" b="1" dirty="0" smtClean="0">
                <a:latin typeface="Arial Unicode MS" pitchFamily="34" charset="-128"/>
              </a:rPr>
              <a:t>R</a:t>
            </a:r>
            <a:r>
              <a:rPr lang="it-IT" dirty="0" smtClean="0">
                <a:latin typeface="Arial Unicode MS" pitchFamily="34" charset="-128"/>
              </a:rPr>
              <a:t>ealistici</a:t>
            </a:r>
          </a:p>
          <a:p>
            <a:r>
              <a:rPr lang="it-IT" dirty="0" smtClean="0">
                <a:latin typeface="Arial Unicode MS" pitchFamily="34" charset="-128"/>
              </a:rPr>
              <a:t>                                                                                                </a:t>
            </a:r>
            <a:r>
              <a:rPr lang="it-IT" sz="2000" b="1" dirty="0" err="1" smtClean="0">
                <a:latin typeface="Arial Unicode MS" pitchFamily="34" charset="-128"/>
              </a:rPr>
              <a:t>T</a:t>
            </a:r>
            <a:r>
              <a:rPr lang="it-IT" dirty="0" err="1" smtClean="0">
                <a:latin typeface="Arial Unicode MS" pitchFamily="34" charset="-128"/>
              </a:rPr>
              <a:t>emporalizzabili</a:t>
            </a:r>
            <a:r>
              <a:rPr lang="it-IT" dirty="0" smtClean="0">
                <a:latin typeface="Arial Unicode MS" pitchFamily="34" charset="-128"/>
              </a:rPr>
              <a:t>             </a:t>
            </a:r>
            <a:endParaRPr lang="it-IT" b="1" dirty="0">
              <a:latin typeface="Arial Unicode MS" pitchFamily="34" charset="-128"/>
            </a:endParaRPr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auto">
          <a:xfrm>
            <a:off x="225385" y="3132144"/>
            <a:ext cx="3060731" cy="1223963"/>
          </a:xfrm>
          <a:prstGeom prst="homePlate">
            <a:avLst>
              <a:gd name="adj" fmla="val 102819"/>
            </a:avLst>
          </a:prstGeom>
          <a:solidFill>
            <a:srgbClr val="00B0F0"/>
          </a:solidFill>
          <a:ln w="9525">
            <a:solidFill>
              <a:srgbClr val="63348A"/>
            </a:solidFill>
            <a:miter lim="800000"/>
            <a:headEnd/>
            <a:tailEnd/>
          </a:ln>
          <a:effectLst>
            <a:outerShdw dist="107763" dir="18900000" algn="ctr" rotWithShape="0">
              <a:srgbClr val="7E59A7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it-IT" sz="2800" b="1" dirty="0" smtClean="0">
                <a:latin typeface="Arial Unicode MS" pitchFamily="34" charset="-128"/>
              </a:rPr>
              <a:t>Competenze</a:t>
            </a:r>
            <a:endParaRPr lang="it-IT" sz="2800" b="1" dirty="0">
              <a:latin typeface="Arial Unicode MS" pitchFamily="34" charset="-128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6500826" y="1835156"/>
            <a:ext cx="2643174" cy="1225550"/>
          </a:xfrm>
          <a:prstGeom prst="rect">
            <a:avLst/>
          </a:prstGeom>
          <a:solidFill>
            <a:srgbClr val="00B050"/>
          </a:solidFill>
          <a:ln w="9525" algn="ctr">
            <a:solidFill>
              <a:srgbClr val="63348A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latin typeface="Arial Unicode MS" pitchFamily="34" charset="-128"/>
              </a:rPr>
              <a:t> </a:t>
            </a:r>
            <a:r>
              <a:rPr lang="it-IT" sz="2800" b="1" dirty="0" smtClean="0">
                <a:solidFill>
                  <a:schemeClr val="bg1"/>
                </a:solidFill>
                <a:latin typeface="Arial Unicode MS" pitchFamily="34" charset="-128"/>
              </a:rPr>
              <a:t>Adempimento</a:t>
            </a:r>
            <a:endParaRPr lang="it-IT" sz="2800" b="1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2" y="5661049"/>
            <a:ext cx="9144000" cy="11969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 lo </a:t>
            </a:r>
            <a:r>
              <a:rPr kumimoji="0" lang="it-IT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smart-working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le complessità di gestione aumentano:</a:t>
            </a:r>
            <a:r>
              <a:rPr kumimoji="0" lang="it-IT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verso un nuovo Contratto Psicologico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contenuto 2"/>
          <p:cNvSpPr>
            <a:spLocks noGrp="1"/>
          </p:cNvSpPr>
          <p:nvPr>
            <p:ph idx="1"/>
          </p:nvPr>
        </p:nvSpPr>
        <p:spPr>
          <a:xfrm>
            <a:off x="501650" y="5500702"/>
            <a:ext cx="8642350" cy="35719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endParaRPr lang="it-IT" sz="2400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endParaRPr lang="it-IT" sz="2400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endParaRPr lang="it-IT" sz="2400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endParaRPr lang="it-IT" sz="2400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endParaRPr lang="it-IT" sz="2400" dirty="0" smtClean="0">
              <a:latin typeface="Arial" charset="0"/>
              <a:cs typeface="Arial" charset="0"/>
            </a:endParaRPr>
          </a:p>
        </p:txBody>
      </p:sp>
      <p:sp>
        <p:nvSpPr>
          <p:cNvPr id="20482" name="Titolo 1"/>
          <p:cNvSpPr>
            <a:spLocks noGrp="1"/>
          </p:cNvSpPr>
          <p:nvPr>
            <p:ph type="title"/>
          </p:nvPr>
        </p:nvSpPr>
        <p:spPr>
          <a:xfrm>
            <a:off x="-32" y="-24"/>
            <a:ext cx="9144032" cy="1428736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>
                <a:solidFill>
                  <a:schemeClr val="bg1"/>
                </a:solidFill>
              </a:rPr>
              <a:t>Un nuovo  Contratto Psicologico tra Amministratore         </a:t>
            </a:r>
            <a:r>
              <a:rPr lang="it-IT" sz="2700" dirty="0" smtClean="0">
                <a:solidFill>
                  <a:schemeClr val="bg1"/>
                </a:solidFill>
              </a:rPr>
              <a:t>e</a:t>
            </a:r>
            <a:r>
              <a:rPr lang="it-IT" sz="4000" dirty="0" smtClean="0">
                <a:solidFill>
                  <a:schemeClr val="bg1"/>
                </a:solidFill>
              </a:rPr>
              <a:t>           Dipendente     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68F1BEA-B871-4161-9025-9834299CB9B8}" type="slidenum">
              <a:rPr lang="en-US" altLang="it-IT" smtClean="0"/>
              <a:pPr/>
              <a:t>12</a:t>
            </a:fld>
            <a:endParaRPr lang="en-US" altLang="it-IT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91440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tangolo 8"/>
          <p:cNvSpPr/>
          <p:nvPr/>
        </p:nvSpPr>
        <p:spPr>
          <a:xfrm>
            <a:off x="0" y="6027027"/>
            <a:ext cx="9144000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it-IT" sz="2400" b="1" dirty="0" smtClean="0"/>
              <a:t>     Per entrambi: Importante agire coerentemente con i valori che si afferma di avere!!!     Il Contratto Psicologico si regge sulla Fiducia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0" y="1405015"/>
            <a:ext cx="3714744" cy="452431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it-IT" sz="2400" b="1" dirty="0" smtClean="0">
                <a:solidFill>
                  <a:schemeClr val="bg1"/>
                </a:solidFill>
              </a:rPr>
              <a:t>Indicare Obiettivi 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Significatività dei contenuti Percorsi di Carriera </a:t>
            </a:r>
          </a:p>
          <a:p>
            <a:pPr eaLnBrk="1" hangingPunct="1"/>
            <a:r>
              <a:rPr lang="it-IT" sz="2400" b="1" dirty="0" smtClean="0">
                <a:solidFill>
                  <a:schemeClr val="bg1"/>
                </a:solidFill>
              </a:rPr>
              <a:t>Formazione, </a:t>
            </a:r>
          </a:p>
          <a:p>
            <a:pPr eaLnBrk="1" hangingPunct="1"/>
            <a:r>
              <a:rPr lang="it-IT" sz="2400" b="1" dirty="0" smtClean="0">
                <a:solidFill>
                  <a:schemeClr val="bg1"/>
                </a:solidFill>
              </a:rPr>
              <a:t>Sicurezza, </a:t>
            </a:r>
          </a:p>
          <a:p>
            <a:pPr eaLnBrk="1" hangingPunct="1"/>
            <a:r>
              <a:rPr lang="it-IT" sz="2400" b="1" dirty="0" smtClean="0">
                <a:solidFill>
                  <a:schemeClr val="bg1"/>
                </a:solidFill>
              </a:rPr>
              <a:t>Equità</a:t>
            </a:r>
          </a:p>
          <a:p>
            <a:pPr eaLnBrk="1" hangingPunct="1"/>
            <a:r>
              <a:rPr lang="it-IT" sz="2400" b="1" dirty="0" smtClean="0">
                <a:solidFill>
                  <a:schemeClr val="bg1"/>
                </a:solidFill>
              </a:rPr>
              <a:t>Comunicazione</a:t>
            </a:r>
          </a:p>
          <a:p>
            <a:pPr eaLnBrk="1" hangingPunct="1"/>
            <a:r>
              <a:rPr lang="it-IT" sz="2400" b="1" dirty="0" smtClean="0">
                <a:solidFill>
                  <a:schemeClr val="bg1"/>
                </a:solidFill>
              </a:rPr>
              <a:t>Coinvolgimento</a:t>
            </a:r>
          </a:p>
          <a:p>
            <a:pPr eaLnBrk="1" hangingPunct="1"/>
            <a:r>
              <a:rPr lang="it-IT" sz="2400" b="1" dirty="0" smtClean="0">
                <a:solidFill>
                  <a:schemeClr val="bg1"/>
                </a:solidFill>
              </a:rPr>
              <a:t>Senso di appartenenza</a:t>
            </a:r>
          </a:p>
          <a:p>
            <a:pPr eaLnBrk="1" hangingPunct="1"/>
            <a:r>
              <a:rPr lang="it-IT" sz="2400" b="1" dirty="0" smtClean="0">
                <a:solidFill>
                  <a:schemeClr val="bg1"/>
                </a:solidFill>
              </a:rPr>
              <a:t>lavorativi</a:t>
            </a:r>
          </a:p>
          <a:p>
            <a:pPr eaLnBrk="1" hangingPunct="1"/>
            <a:r>
              <a:rPr lang="it-IT" sz="2400" b="1" dirty="0" smtClean="0">
                <a:solidFill>
                  <a:schemeClr val="bg1"/>
                </a:solidFill>
              </a:rPr>
              <a:t>Identità professionale</a:t>
            </a:r>
          </a:p>
          <a:p>
            <a:pPr eaLnBrk="1" hangingPunct="1"/>
            <a:r>
              <a:rPr lang="it-IT" sz="2400" b="1" dirty="0" smtClean="0">
                <a:solidFill>
                  <a:schemeClr val="bg1"/>
                </a:solidFill>
              </a:rPr>
              <a:t>Fiducia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5143504" y="1405015"/>
            <a:ext cx="4000528" cy="452431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2400" b="1" dirty="0" smtClean="0"/>
              <a:t>Garantire Risultati</a:t>
            </a:r>
          </a:p>
          <a:p>
            <a:r>
              <a:rPr lang="it-IT" sz="2400" b="1" dirty="0" smtClean="0"/>
              <a:t>Assicurare Lealtà,</a:t>
            </a:r>
          </a:p>
          <a:p>
            <a:r>
              <a:rPr lang="it-IT" sz="2400" b="1" dirty="0" smtClean="0"/>
              <a:t>Identità professionale, </a:t>
            </a:r>
          </a:p>
          <a:p>
            <a:r>
              <a:rPr lang="it-IT" sz="2400" b="1" dirty="0" smtClean="0"/>
              <a:t>Identificazione organizzativa</a:t>
            </a:r>
          </a:p>
          <a:p>
            <a:r>
              <a:rPr lang="it-IT" sz="2400" b="1" dirty="0" smtClean="0"/>
              <a:t>Motivazione, </a:t>
            </a:r>
          </a:p>
          <a:p>
            <a:r>
              <a:rPr lang="it-IT" sz="2400" b="1" dirty="0" smtClean="0"/>
              <a:t>Orientamento al risultato, </a:t>
            </a:r>
          </a:p>
          <a:p>
            <a:r>
              <a:rPr lang="it-IT" sz="2400" b="1" dirty="0" smtClean="0"/>
              <a:t>Flessibilità,</a:t>
            </a:r>
          </a:p>
          <a:p>
            <a:r>
              <a:rPr lang="it-IT" sz="2400" b="1" dirty="0" smtClean="0"/>
              <a:t>Impegno,</a:t>
            </a:r>
          </a:p>
          <a:p>
            <a:r>
              <a:rPr lang="it-IT" sz="2400" b="1" dirty="0" smtClean="0"/>
              <a:t>Affidabilità</a:t>
            </a:r>
          </a:p>
          <a:p>
            <a:r>
              <a:rPr lang="it-IT" sz="2400" b="1" dirty="0" smtClean="0"/>
              <a:t>Coinvolgimento, </a:t>
            </a:r>
          </a:p>
          <a:p>
            <a:r>
              <a:rPr lang="it-IT" sz="2400" b="1" dirty="0" smtClean="0"/>
              <a:t>Senso di appartenenza</a:t>
            </a:r>
          </a:p>
          <a:p>
            <a:r>
              <a:rPr lang="it-IT" sz="2400" b="1" dirty="0" smtClean="0"/>
              <a:t>Fiducia</a:t>
            </a:r>
            <a:endParaRPr lang="it-IT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>
          <a:xfrm>
            <a:off x="-32" y="5214974"/>
            <a:ext cx="9144000" cy="164305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2800" b="1" dirty="0" smtClean="0">
                <a:solidFill>
                  <a:schemeClr val="bg1"/>
                </a:solidFill>
              </a:rPr>
              <a:t>Se lo Smart </a:t>
            </a:r>
            <a:r>
              <a:rPr lang="it-IT" sz="2800" b="1" dirty="0" err="1" smtClean="0">
                <a:solidFill>
                  <a:schemeClr val="bg1"/>
                </a:solidFill>
              </a:rPr>
              <a:t>Working</a:t>
            </a:r>
            <a:r>
              <a:rPr lang="it-IT" sz="2800" b="1" dirty="0" smtClean="0">
                <a:solidFill>
                  <a:schemeClr val="bg1"/>
                </a:solidFill>
              </a:rPr>
              <a:t> non si sviluppa all’interno di questo perimetro gestionale è solo una pura applicazione procedurale atta a risolvere (???) qualche problematica individuale o organizzativa.    </a:t>
            </a:r>
          </a:p>
        </p:txBody>
      </p:sp>
      <p:sp>
        <p:nvSpPr>
          <p:cNvPr id="64515" name="Segnaposto contenuto 2"/>
          <p:cNvSpPr>
            <a:spLocks noGrp="1"/>
          </p:cNvSpPr>
          <p:nvPr>
            <p:ph idx="1"/>
          </p:nvPr>
        </p:nvSpPr>
        <p:spPr>
          <a:xfrm>
            <a:off x="1" y="-24"/>
            <a:ext cx="4572000" cy="5229224"/>
          </a:xfrm>
          <a:solidFill>
            <a:srgbClr val="92D050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it-IT" sz="2600" b="1" dirty="0" smtClean="0"/>
              <a:t>	Per il successo dello Smart </a:t>
            </a:r>
            <a:r>
              <a:rPr lang="it-IT" sz="2600" b="1" dirty="0" err="1" smtClean="0"/>
              <a:t>Working</a:t>
            </a:r>
            <a:r>
              <a:rPr lang="it-IT" sz="2600" b="1" dirty="0" smtClean="0"/>
              <a:t>  occorre evitare di </a:t>
            </a:r>
            <a:r>
              <a:rPr lang="it-IT" sz="2600" dirty="0" smtClean="0"/>
              <a:t>creare specifiche condizioni che incidano negativamente sul </a:t>
            </a:r>
            <a:r>
              <a:rPr lang="it-IT" sz="2600" b="1" dirty="0" smtClean="0"/>
              <a:t>clima sociale interno</a:t>
            </a:r>
            <a:r>
              <a:rPr lang="it-IT" sz="2600" dirty="0" smtClean="0"/>
              <a:t>, sulle </a:t>
            </a:r>
            <a:r>
              <a:rPr lang="it-IT" sz="2600" b="1" dirty="0" smtClean="0"/>
              <a:t>relazioni interpersonali</a:t>
            </a:r>
            <a:r>
              <a:rPr lang="it-IT" sz="2600" dirty="0" smtClean="0"/>
              <a:t>, sulla </a:t>
            </a:r>
            <a:r>
              <a:rPr lang="it-IT" sz="2600" b="1" dirty="0" smtClean="0"/>
              <a:t>motivazioni non solo relativamente agli </a:t>
            </a:r>
            <a:r>
              <a:rPr lang="it-IT" sz="2600" b="1" dirty="0" err="1" smtClean="0"/>
              <a:t>S.W.</a:t>
            </a:r>
            <a:r>
              <a:rPr lang="it-IT" sz="2600" b="1" dirty="0" smtClean="0"/>
              <a:t> </a:t>
            </a:r>
            <a:r>
              <a:rPr lang="it-IT" sz="2600" dirty="0" smtClean="0"/>
              <a:t>ma anche  relativamente ai lavoratori “tradizionali”</a:t>
            </a:r>
            <a:r>
              <a:rPr lang="it-IT" sz="2600" b="1" dirty="0" smtClean="0"/>
              <a:t> 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609600" y="57150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643438" y="-24"/>
            <a:ext cx="4500562" cy="529375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2600" b="1" dirty="0" smtClean="0"/>
              <a:t>occorre un datore di lavoro proattivamente coinvolto, </a:t>
            </a:r>
            <a:r>
              <a:rPr lang="it-IT" sz="2600" dirty="0" smtClean="0"/>
              <a:t> un’ </a:t>
            </a:r>
            <a:r>
              <a:rPr lang="it-IT" sz="2600" b="1" dirty="0" smtClean="0"/>
              <a:t>attenzione ad aspetti non solo formali  </a:t>
            </a:r>
            <a:r>
              <a:rPr lang="it-IT" sz="2600" dirty="0" smtClean="0"/>
              <a:t>del rapporto di lavoro; </a:t>
            </a:r>
          </a:p>
          <a:p>
            <a:r>
              <a:rPr lang="it-IT" sz="2600" dirty="0" smtClean="0"/>
              <a:t>- l’introduzione di </a:t>
            </a:r>
          </a:p>
          <a:p>
            <a:r>
              <a:rPr lang="it-IT" sz="2600" b="1" dirty="0" smtClean="0"/>
              <a:t>modelli gestionali delle </a:t>
            </a:r>
          </a:p>
          <a:p>
            <a:r>
              <a:rPr lang="it-IT" sz="2600" b="1" dirty="0" smtClean="0"/>
              <a:t>risorse umane innovativi </a:t>
            </a:r>
          </a:p>
          <a:p>
            <a:r>
              <a:rPr lang="it-IT" sz="2600" b="1" dirty="0" smtClean="0"/>
              <a:t>per la P.A. con un passaggio </a:t>
            </a:r>
          </a:p>
          <a:p>
            <a:r>
              <a:rPr lang="it-IT" sz="2600" b="1" dirty="0" smtClean="0"/>
              <a:t>da approccio amministrativo </a:t>
            </a:r>
          </a:p>
          <a:p>
            <a:r>
              <a:rPr lang="it-IT" sz="2600" b="1" dirty="0" smtClean="0"/>
              <a:t>ad approccio di sviluppo</a:t>
            </a:r>
          </a:p>
          <a:p>
            <a:endParaRPr lang="it-IT" sz="2600" b="1" dirty="0" smtClean="0"/>
          </a:p>
          <a:p>
            <a:endParaRPr lang="it-IT" sz="2600" b="1" dirty="0" smtClean="0"/>
          </a:p>
          <a:p>
            <a:endParaRPr lang="it-IT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contenuto 2"/>
          <p:cNvSpPr>
            <a:spLocks noGrp="1"/>
          </p:cNvSpPr>
          <p:nvPr>
            <p:ph idx="1"/>
          </p:nvPr>
        </p:nvSpPr>
        <p:spPr>
          <a:xfrm>
            <a:off x="430213" y="1000125"/>
            <a:ext cx="8642350" cy="5857875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it-IT" sz="2000" b="1" i="1" smtClean="0"/>
              <a:t>“Una organizzazione è capace di promuovere e mantenere il più alto grado di benessere fisico, psicologico e sociale dei lavoratori in una interazione di variabili individuali, di gruppo e organizzative”      </a:t>
            </a:r>
            <a:r>
              <a:rPr lang="it-IT" sz="2000" i="1" smtClean="0"/>
              <a:t>se</a:t>
            </a:r>
            <a:r>
              <a:rPr lang="it-IT" sz="2000" b="1" i="1" smtClean="0"/>
              <a:t> </a:t>
            </a:r>
          </a:p>
          <a:p>
            <a:pPr eaLnBrk="1" hangingPunct="1">
              <a:buFont typeface="Arial" charset="0"/>
              <a:buChar char="•"/>
            </a:pPr>
            <a:r>
              <a:rPr lang="it-IT" sz="2000" b="1" smtClean="0">
                <a:latin typeface="Arial" charset="0"/>
                <a:cs typeface="Arial" charset="0"/>
              </a:rPr>
              <a:t>E’ chiara </a:t>
            </a:r>
            <a:r>
              <a:rPr lang="it-IT" sz="2000" smtClean="0">
                <a:latin typeface="Arial" charset="0"/>
                <a:cs typeface="Arial" charset="0"/>
              </a:rPr>
              <a:t>nell’ indicare gli obiettivi organizzativi</a:t>
            </a:r>
          </a:p>
          <a:p>
            <a:pPr eaLnBrk="1" hangingPunct="1">
              <a:buFont typeface="Arial" charset="0"/>
              <a:buChar char="•"/>
            </a:pPr>
            <a:r>
              <a:rPr lang="it-IT" sz="2000" b="1" smtClean="0">
                <a:latin typeface="Arial" charset="0"/>
                <a:cs typeface="Arial" charset="0"/>
              </a:rPr>
              <a:t>Garantisce la sostenibilita</a:t>
            </a:r>
            <a:r>
              <a:rPr lang="it-IT" sz="2000" smtClean="0">
                <a:latin typeface="Arial" charset="0"/>
                <a:cs typeface="Arial" charset="0"/>
              </a:rPr>
              <a:t>’ dei compiti assegnati ai singoli ed ai gruppi    </a:t>
            </a:r>
            <a:r>
              <a:rPr lang="it-IT" sz="1800" smtClean="0">
                <a:latin typeface="Arial" charset="0"/>
                <a:cs typeface="Arial" charset="0"/>
              </a:rPr>
              <a:t>(vedi smart working)</a:t>
            </a:r>
            <a:endParaRPr lang="it-IT" sz="20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it-IT" sz="2000" b="1" smtClean="0">
                <a:latin typeface="Arial" charset="0"/>
                <a:cs typeface="Arial" charset="0"/>
              </a:rPr>
              <a:t>Valorizza le persone </a:t>
            </a:r>
            <a:r>
              <a:rPr lang="it-IT" sz="2000" smtClean="0">
                <a:latin typeface="Arial" charset="0"/>
                <a:cs typeface="Arial" charset="0"/>
              </a:rPr>
              <a:t>e coltiva le loro competenze</a:t>
            </a:r>
          </a:p>
          <a:p>
            <a:pPr eaLnBrk="1" hangingPunct="1">
              <a:buFont typeface="Arial" charset="0"/>
              <a:buChar char="•"/>
            </a:pPr>
            <a:r>
              <a:rPr lang="it-IT" sz="2000" b="1" smtClean="0">
                <a:latin typeface="Arial" charset="0"/>
                <a:cs typeface="Arial" charset="0"/>
              </a:rPr>
              <a:t>Ascolta attivamente </a:t>
            </a:r>
            <a:endParaRPr lang="it-IT" sz="20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it-IT" sz="2000" b="1" smtClean="0">
                <a:latin typeface="Arial" charset="0"/>
                <a:cs typeface="Arial" charset="0"/>
              </a:rPr>
              <a:t>Gestisce la conflittualità</a:t>
            </a:r>
            <a:endParaRPr lang="it-IT" sz="20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it-IT" sz="2000" b="1" smtClean="0">
                <a:latin typeface="Arial" charset="0"/>
                <a:cs typeface="Arial" charset="0"/>
              </a:rPr>
              <a:t>Garantisce equità organizzativa </a:t>
            </a:r>
            <a:r>
              <a:rPr lang="it-IT" sz="2000" smtClean="0">
                <a:latin typeface="Arial" charset="0"/>
                <a:cs typeface="Arial" charset="0"/>
              </a:rPr>
              <a:t>nei sistemi premianti, nello sviluppo di carriera, nella mobilita’ interna</a:t>
            </a:r>
          </a:p>
          <a:p>
            <a:pPr eaLnBrk="1" hangingPunct="1">
              <a:buFont typeface="Arial" charset="0"/>
              <a:buChar char="•"/>
            </a:pPr>
            <a:r>
              <a:rPr lang="it-IT" sz="2000" smtClean="0">
                <a:latin typeface="Arial" charset="0"/>
                <a:cs typeface="Arial" charset="0"/>
              </a:rPr>
              <a:t>È attenta all’</a:t>
            </a:r>
            <a:r>
              <a:rPr lang="it-IT" sz="2000" b="1" smtClean="0">
                <a:latin typeface="Arial" charset="0"/>
                <a:cs typeface="Arial" charset="0"/>
              </a:rPr>
              <a:t>equilibrio lavoro-famiglia</a:t>
            </a:r>
          </a:p>
          <a:p>
            <a:pPr eaLnBrk="1" hangingPunct="1">
              <a:buFont typeface="Arial" charset="0"/>
              <a:buChar char="•"/>
            </a:pPr>
            <a:r>
              <a:rPr lang="it-IT" sz="2000" b="1" smtClean="0">
                <a:latin typeface="Arial" charset="0"/>
                <a:cs typeface="Arial" charset="0"/>
              </a:rPr>
              <a:t>Coltiva concretamente i valori che afferma di avere!!!</a:t>
            </a:r>
            <a:endParaRPr lang="it-IT" sz="2400" b="1" smtClean="0">
              <a:latin typeface="Arial" charset="0"/>
              <a:cs typeface="Arial" charset="0"/>
            </a:endParaRPr>
          </a:p>
        </p:txBody>
      </p:sp>
      <p:sp>
        <p:nvSpPr>
          <p:cNvPr id="20482" name="Titolo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8509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6) la motivazione ed il Benessere Organizzativo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</p:txBody>
      </p:sp>
      <p:sp>
        <p:nvSpPr>
          <p:cNvPr id="3277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74F8C91F-86B8-4090-B894-A7B38FF52BE2}" type="slidenum">
              <a:rPr lang="en-US" altLang="it-IT" smtClean="0"/>
              <a:pPr/>
              <a:t>14</a:t>
            </a:fld>
            <a:endParaRPr lang="en-US" altLang="it-IT" smtClean="0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26"/>
            <a:ext cx="99441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sp>
        <p:nvSpPr>
          <p:cNvPr id="6" name="Titolo 13"/>
          <p:cNvSpPr txBox="1">
            <a:spLocks/>
          </p:cNvSpPr>
          <p:nvPr/>
        </p:nvSpPr>
        <p:spPr>
          <a:xfrm>
            <a:off x="-71470" y="-298769"/>
            <a:ext cx="5286412" cy="3170099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it-IT" altLang="it-IT" sz="24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In conclusione</a:t>
            </a:r>
            <a:r>
              <a:rPr lang="it-IT" altLang="it-IT" sz="2400" b="1" i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endParaRPr lang="it-IT" sz="1600" b="1" i="1" dirty="0" smtClean="0"/>
          </a:p>
          <a:p>
            <a:r>
              <a:rPr lang="it-IT" sz="2000" b="1" i="1" dirty="0" smtClean="0"/>
              <a:t> </a:t>
            </a:r>
          </a:p>
          <a:p>
            <a:r>
              <a:rPr lang="it-IT" altLang="it-IT" sz="2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Siamo davanti ad una Rivoluzione	         MENTALE    e  nulla sarà come prima ….</a:t>
            </a:r>
          </a:p>
          <a:p>
            <a:r>
              <a:rPr lang="it-IT" altLang="it-IT" sz="2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nulla sarà che  non sia già iniziato </a:t>
            </a:r>
          </a:p>
          <a:p>
            <a:r>
              <a:rPr lang="it-IT" sz="2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Siamo  dentro un Cambiamento, </a:t>
            </a:r>
            <a:endParaRPr lang="it-IT" sz="2000" b="1" i="1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eaLnBrk="0" hangingPunct="0">
              <a:defRPr/>
            </a:pPr>
            <a:r>
              <a:rPr lang="it-IT" sz="2000" b="1" i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come viaggiatori nello spazio, a </a:t>
            </a:r>
          </a:p>
          <a:p>
            <a:pPr eaLnBrk="0" hangingPunct="0">
              <a:defRPr/>
            </a:pPr>
            <a:r>
              <a:rPr lang="it-IT" sz="2000" b="1" i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27600 km/h …  e </a:t>
            </a:r>
          </a:p>
          <a:p>
            <a:pPr eaLnBrk="0" hangingPunct="0">
              <a:defRPr/>
            </a:pPr>
            <a:r>
              <a:rPr lang="it-IT" sz="2000" b="1" i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non  ce ne  accorgiamo</a:t>
            </a:r>
            <a:endParaRPr lang="it-IT" sz="2000" b="1" i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357422" y="4015751"/>
            <a:ext cx="39932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Grazie ….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	Che la forza sia con voi</a:t>
            </a:r>
          </a:p>
          <a:p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92868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 oggi il mondo cambia velocemente … ma qual è il nostro atteggiamento nei confronti dei </a:t>
            </a:r>
            <a:r>
              <a:rPr lang="it-IT" sz="2800" i="1" dirty="0" smtClean="0"/>
              <a:t>cambiamenti</a:t>
            </a:r>
            <a:r>
              <a:rPr lang="it-IT" sz="2800" dirty="0" smtClean="0"/>
              <a:t>?  </a:t>
            </a:r>
            <a:r>
              <a:rPr lang="it-IT" sz="3200" dirty="0" smtClean="0"/>
              <a:t/>
            </a:r>
            <a:br>
              <a:rPr lang="it-IT" sz="3200" dirty="0" smtClean="0"/>
            </a:br>
            <a:endParaRPr lang="it-IT" sz="32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Nome relatore - titolo sintetico relazione</a:t>
            </a:r>
            <a:endParaRPr lang="it-IT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9460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FBAA9A7-C773-410F-A47D-4131D4C3BCC3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1946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143532" y="928670"/>
            <a:ext cx="4000500" cy="4857768"/>
          </a:xfrm>
          <a:noFill/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3286124"/>
            <a:ext cx="514353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sp>
        <p:nvSpPr>
          <p:cNvPr id="8" name="Titolo 2"/>
          <p:cNvSpPr txBox="1">
            <a:spLocks/>
          </p:cNvSpPr>
          <p:nvPr/>
        </p:nvSpPr>
        <p:spPr>
          <a:xfrm>
            <a:off x="0" y="5786462"/>
            <a:ext cx="91440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  verità è che mentre  giudichiamo, </a:t>
            </a:r>
            <a:r>
              <a:rPr lang="it-IT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l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oro investono su se stessi e costruiscono</a:t>
            </a:r>
            <a:r>
              <a:rPr kumimoji="0" lang="it-IT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il proprio mondo </a:t>
            </a:r>
            <a:r>
              <a:rPr kumimoji="0" lang="it-IT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esperenziale</a:t>
            </a:r>
            <a:r>
              <a:rPr kumimoji="0" lang="it-IT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, il loro </a:t>
            </a:r>
            <a:r>
              <a:rPr kumimoji="0" lang="it-IT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smart</a:t>
            </a:r>
            <a:r>
              <a:rPr kumimoji="0" lang="it-IT" sz="24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learning</a:t>
            </a:r>
            <a:r>
              <a:rPr kumimoji="0" lang="it-IT" sz="24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it-IT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che li porterà naturalmente a far modificare i modelli tradizionali  (es. scuola)</a:t>
            </a:r>
            <a:endParaRPr kumimoji="0" lang="it-IT" sz="2400" b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28670"/>
            <a:ext cx="514350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00562" y="-24"/>
            <a:ext cx="4643470" cy="528641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it-IT" dirty="0" smtClean="0"/>
              <a:t>                                 </a:t>
            </a:r>
            <a:r>
              <a:rPr lang="it-IT" b="1" dirty="0" smtClean="0"/>
              <a:t>Cosa è Il lavoro agile?</a:t>
            </a:r>
            <a:br>
              <a:rPr lang="it-IT" b="1" dirty="0" smtClean="0"/>
            </a:br>
            <a:r>
              <a:rPr lang="it-IT" b="1" dirty="0" smtClean="0"/>
              <a:t>   “</a:t>
            </a:r>
            <a:r>
              <a:rPr lang="it-IT" sz="3600" i="1" dirty="0" smtClean="0"/>
              <a:t>E’ una diversa modalità di gestire le Organizzazioni e le Competenze dei lavoratori in sintonia con gli Obiettivi strategici dell’organizzazione stessa.                       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5214950"/>
            <a:ext cx="9144000" cy="164305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sz="3900" b="1" dirty="0" smtClean="0"/>
              <a:t>   </a:t>
            </a:r>
            <a:r>
              <a:rPr lang="it-IT" sz="3300" b="1" dirty="0" smtClean="0"/>
              <a:t>Cosa serve per attivare il lavoro agile?                           </a:t>
            </a:r>
            <a:r>
              <a:rPr lang="it-IT" sz="3900" dirty="0" smtClean="0"/>
              <a:t> </a:t>
            </a:r>
            <a:r>
              <a:rPr lang="it-IT" sz="2400" dirty="0" smtClean="0"/>
              <a:t>Non sarà certamente una norma o accordo sindacale che attiverà e sosterrà la nuova organizzazione del lavoro, ma una presa in carico dei molteplici fattori che la devono governare.</a:t>
            </a:r>
            <a:endParaRPr lang="it-IT" sz="2800" dirty="0" smtClean="0"/>
          </a:p>
          <a:p>
            <a:endParaRPr lang="it-IT" sz="2000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0" y="-24"/>
            <a:ext cx="4572000" cy="521497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it-IT" sz="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Smart </a:t>
            </a:r>
            <a:r>
              <a:rPr kumimoji="0" lang="it-IT" sz="3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working</a:t>
            </a:r>
            <a:r>
              <a:rPr kumimoji="0" lang="it-IT" sz="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 Telelavoro?</a:t>
            </a:r>
          </a:p>
          <a:p>
            <a:pPr marL="342900" lvl="0" indent="-342900">
              <a:spcBef>
                <a:spcPct val="20000"/>
              </a:spcBef>
            </a:pPr>
            <a:r>
              <a:rPr lang="it-IT" sz="3900" b="1" dirty="0" smtClean="0"/>
              <a:t>	</a:t>
            </a:r>
            <a:r>
              <a:rPr lang="it-IT" sz="2400" b="1" dirty="0" smtClean="0"/>
              <a:t>“ </a:t>
            </a:r>
            <a:r>
              <a:rPr lang="it-IT" sz="2800" dirty="0" smtClean="0"/>
              <a:t>Misure per la tutela del lavoro autonomo non imprenditoriale e misure volte a favorire l’articolazione flessibile nei tempi e nei luoghi del lavoro subordinato” …</a:t>
            </a:r>
            <a:r>
              <a:rPr lang="it-IT" sz="2800" i="1" dirty="0" smtClean="0"/>
              <a:t> ad almeno il 10 per cento dei dipendenti, ove lo richiedano … </a:t>
            </a:r>
          </a:p>
          <a:p>
            <a:pPr marL="342900" lvl="0" indent="-342900">
              <a:spcBef>
                <a:spcPct val="20000"/>
              </a:spcBef>
            </a:pPr>
            <a:r>
              <a:rPr lang="it-IT" sz="2000" dirty="0" smtClean="0"/>
              <a:t>Attivazione per norma ex Legge 81 del 2017</a:t>
            </a:r>
          </a:p>
          <a:p>
            <a:pPr marL="342900" lvl="0" indent="-342900">
              <a:spcBef>
                <a:spcPct val="20000"/>
              </a:spcBef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it-IT" sz="5400" dirty="0" smtClean="0">
                <a:solidFill>
                  <a:schemeClr val="bg1"/>
                </a:solidFill>
              </a:rPr>
              <a:t>Cosa non è il lavoro agile</a:t>
            </a:r>
            <a:endParaRPr lang="it-IT" sz="5400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chemeClr val="bg2">
              <a:lumMod val="9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Non è </a:t>
            </a:r>
            <a:r>
              <a:rPr lang="it-IT" b="1" dirty="0" smtClean="0"/>
              <a:t>telelavoro</a:t>
            </a:r>
            <a:r>
              <a:rPr lang="it-IT" dirty="0" smtClean="0"/>
              <a:t>, ma comprende il telelavoro</a:t>
            </a:r>
          </a:p>
          <a:p>
            <a:r>
              <a:rPr lang="it-IT" dirty="0" smtClean="0"/>
              <a:t>Non risponde alle esigenze di una specifica categoria di lavoratori, ma può e deve rispondere ad esse (orientamento ad  un </a:t>
            </a:r>
            <a:r>
              <a:rPr lang="it-IT" b="1" dirty="0" smtClean="0"/>
              <a:t>ben-essere </a:t>
            </a:r>
            <a:r>
              <a:rPr lang="it-IT" b="1" i="1" dirty="0" smtClean="0"/>
              <a:t>collettivo</a:t>
            </a:r>
            <a:r>
              <a:rPr lang="it-IT" b="1" dirty="0" smtClean="0"/>
              <a:t>)</a:t>
            </a:r>
            <a:endParaRPr lang="it-IT" dirty="0" smtClean="0"/>
          </a:p>
          <a:p>
            <a:r>
              <a:rPr lang="it-IT" dirty="0" smtClean="0"/>
              <a:t>Non parte dalle </a:t>
            </a:r>
            <a:r>
              <a:rPr lang="it-IT" b="1" dirty="0" smtClean="0"/>
              <a:t>esigenze logistiche</a:t>
            </a:r>
            <a:r>
              <a:rPr lang="it-IT" dirty="0" smtClean="0"/>
              <a:t>, ma ne tiene conto</a:t>
            </a:r>
          </a:p>
          <a:p>
            <a:r>
              <a:rPr lang="it-IT" dirty="0" smtClean="0"/>
              <a:t>Non parte da un’ </a:t>
            </a:r>
            <a:r>
              <a:rPr lang="it-IT" b="1" dirty="0" smtClean="0"/>
              <a:t>esigenza di costi</a:t>
            </a:r>
            <a:r>
              <a:rPr lang="it-IT" dirty="0" smtClean="0"/>
              <a:t>, ma ne tiene conto</a:t>
            </a:r>
          </a:p>
          <a:p>
            <a:r>
              <a:rPr lang="it-IT" dirty="0" smtClean="0"/>
              <a:t>Non è un modo </a:t>
            </a:r>
            <a:r>
              <a:rPr lang="it-IT" b="1" dirty="0" smtClean="0"/>
              <a:t>diverso di lavorare</a:t>
            </a:r>
            <a:r>
              <a:rPr lang="it-IT" dirty="0" smtClean="0"/>
              <a:t>, ma un </a:t>
            </a:r>
            <a:r>
              <a:rPr lang="it-IT" b="1" dirty="0" smtClean="0"/>
              <a:t>diverso modo di </a:t>
            </a:r>
            <a:r>
              <a:rPr lang="it-IT" b="1" i="1" dirty="0" smtClean="0"/>
              <a:t>gestire</a:t>
            </a:r>
            <a:r>
              <a:rPr lang="it-IT" dirty="0" smtClean="0"/>
              <a:t> </a:t>
            </a:r>
            <a:r>
              <a:rPr lang="it-IT" b="1" dirty="0" smtClean="0"/>
              <a:t>il lavoro, le persone, il tempo, le relazioni, i risultati</a:t>
            </a:r>
            <a:r>
              <a:rPr lang="it-IT" dirty="0" smtClean="0"/>
              <a:t> … </a:t>
            </a:r>
          </a:p>
          <a:p>
            <a:r>
              <a:rPr lang="it-IT" dirty="0" smtClean="0"/>
              <a:t>Non è un approccio </a:t>
            </a:r>
            <a:r>
              <a:rPr lang="it-IT" b="1" dirty="0" smtClean="0"/>
              <a:t>sostitutivo</a:t>
            </a:r>
            <a:r>
              <a:rPr lang="it-IT" dirty="0" smtClean="0"/>
              <a:t> ma </a:t>
            </a:r>
            <a:r>
              <a:rPr lang="it-IT" b="1" dirty="0" smtClean="0"/>
              <a:t>amplificativo</a:t>
            </a:r>
            <a:r>
              <a:rPr lang="it-IT" dirty="0" smtClean="0"/>
              <a:t>:  deve essere  uno strumento di </a:t>
            </a:r>
            <a:r>
              <a:rPr lang="it-IT" b="1" dirty="0" err="1" smtClean="0"/>
              <a:t>empowerment</a:t>
            </a:r>
            <a:r>
              <a:rPr lang="it-IT" dirty="0" smtClean="0"/>
              <a:t>  per i lavoratori  e per l’organizzazione  </a:t>
            </a:r>
            <a:r>
              <a:rPr lang="it-IT" sz="2300" dirty="0" smtClean="0"/>
              <a:t>(il cordless è stato sostitutivo del telefono di casa; </a:t>
            </a:r>
            <a:r>
              <a:rPr lang="it-IT" sz="2300" dirty="0" err="1" smtClean="0"/>
              <a:t>I-Phone</a:t>
            </a:r>
            <a:r>
              <a:rPr lang="it-IT" sz="2300" dirty="0" smtClean="0"/>
              <a:t> è rivoluzionario in termini di amplificazione !!! )</a:t>
            </a:r>
            <a:endParaRPr lang="it-IT" dirty="0" smtClean="0"/>
          </a:p>
          <a:p>
            <a:r>
              <a:rPr lang="it-IT" dirty="0" smtClean="0"/>
              <a:t>Non è una nuova </a:t>
            </a:r>
            <a:r>
              <a:rPr lang="it-IT" b="1" dirty="0" smtClean="0"/>
              <a:t>moda</a:t>
            </a:r>
            <a:r>
              <a:rPr lang="it-IT" dirty="0" smtClean="0"/>
              <a:t> che andrà a scemare come tante altre novità apparse in questi anni. </a:t>
            </a:r>
            <a:r>
              <a:rPr lang="it-IT" sz="2600" dirty="0" smtClean="0"/>
              <a:t>I giovani sono già sintonizzati con il lavoro agile, le start-up nascono e crescono in ambienti condivisi.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14"/>
          </a:xfrm>
          <a:solidFill>
            <a:schemeClr val="bg2">
              <a:lumMod val="25000"/>
            </a:schemeClr>
          </a:solidFill>
        </p:spPr>
        <p:txBody>
          <a:bodyPr>
            <a:normAutofit fontScale="90000"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Smart-Working</a:t>
            </a:r>
            <a:r>
              <a:rPr lang="it-IT" dirty="0" smtClean="0">
                <a:solidFill>
                  <a:schemeClr val="bg1"/>
                </a:solidFill>
              </a:rPr>
              <a:t> nella P.A.                                 I rischi nascosti nelle declaratorie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7"/>
          </a:xfrm>
          <a:solidFill>
            <a:schemeClr val="bg2">
              <a:lumMod val="9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“Si provvede </a:t>
            </a:r>
            <a:r>
              <a:rPr lang="it-IT" b="1" dirty="0" smtClean="0"/>
              <a:t>senza nuovi o maggiori oneri </a:t>
            </a:r>
            <a:r>
              <a:rPr lang="it-IT" dirty="0" smtClean="0"/>
              <a:t>per la finanza pubblica, con le risorse umane, finanziarie e strumentali disponibili a legislazione vigente”  </a:t>
            </a:r>
            <a:r>
              <a:rPr lang="it-IT" sz="2400" dirty="0" smtClean="0"/>
              <a:t>(attenzione ai costi di </a:t>
            </a:r>
            <a:r>
              <a:rPr lang="it-IT" sz="2400" dirty="0" err="1" smtClean="0"/>
              <a:t>dis</a:t>
            </a:r>
            <a:r>
              <a:rPr lang="it-IT" sz="2400" dirty="0" smtClean="0"/>
              <a:t>/investimento necessari)</a:t>
            </a:r>
          </a:p>
          <a:p>
            <a:r>
              <a:rPr lang="it-IT" dirty="0" smtClean="0"/>
              <a:t>“Si sottolinea  il potenziale offerto per un migliore equilibrio tra vita privata e vita professionale, in particolare per i genitori che si reinseriscono dopo il </a:t>
            </a:r>
            <a:r>
              <a:rPr lang="it-IT" b="1" dirty="0" smtClean="0"/>
              <a:t>congedo di maternità </a:t>
            </a:r>
            <a:r>
              <a:rPr lang="it-IT" dirty="0" smtClean="0"/>
              <a:t>o parentale” </a:t>
            </a:r>
            <a:r>
              <a:rPr lang="it-IT" sz="2400" dirty="0" smtClean="0"/>
              <a:t> (focus no su collettività)</a:t>
            </a:r>
            <a:endParaRPr lang="it-IT" dirty="0" smtClean="0"/>
          </a:p>
          <a:p>
            <a:r>
              <a:rPr lang="it-IT" dirty="0" smtClean="0"/>
              <a:t>“</a:t>
            </a:r>
            <a:r>
              <a:rPr lang="it-IT" i="1" dirty="0" smtClean="0"/>
              <a:t>Le attività potranno essere distinte in ragione del tipo di prestazione e di interazione richieste nonché in ragione dello spazio fisico più idoneo a svolgerle, con conseguente </a:t>
            </a:r>
            <a:r>
              <a:rPr lang="it-IT" b="1" i="1" dirty="0" smtClean="0"/>
              <a:t>pesatura</a:t>
            </a:r>
            <a:r>
              <a:rPr lang="it-IT" i="1" dirty="0" smtClean="0"/>
              <a:t> del grado di mobilità delle stesse ai fini di un corretto svolgimento, attraverso </a:t>
            </a:r>
            <a:r>
              <a:rPr lang="it-IT" b="1" i="1" dirty="0" smtClean="0"/>
              <a:t>un’analisi combinata dei fattori rilevanti</a:t>
            </a:r>
            <a:r>
              <a:rPr lang="it-IT" dirty="0" smtClean="0"/>
              <a:t>”   </a:t>
            </a:r>
            <a:r>
              <a:rPr lang="it-IT" sz="2400" dirty="0" smtClean="0"/>
              <a:t>(discrezionalità)</a:t>
            </a:r>
          </a:p>
          <a:p>
            <a:endParaRPr lang="it-IT" sz="2900" b="1" dirty="0" smtClean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417638"/>
          </a:xfrm>
          <a:solidFill>
            <a:schemeClr val="bg2">
              <a:lumMod val="25000"/>
            </a:schemeClr>
          </a:solidFill>
        </p:spPr>
        <p:txBody>
          <a:bodyPr>
            <a:normAutofit fontScale="90000"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Smart-Working</a:t>
            </a:r>
            <a:r>
              <a:rPr lang="it-IT" dirty="0" smtClean="0">
                <a:solidFill>
                  <a:schemeClr val="bg1"/>
                </a:solidFill>
              </a:rPr>
              <a:t> nella P.A.                                 I rischi nascosti nelle declaratorie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chemeClr val="bg2">
              <a:lumMod val="9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“</a:t>
            </a:r>
            <a:r>
              <a:rPr lang="it-IT" b="1" dirty="0" smtClean="0"/>
              <a:t>Potere di controllo </a:t>
            </a:r>
            <a:r>
              <a:rPr lang="it-IT" dirty="0" smtClean="0"/>
              <a:t>come proiezione del </a:t>
            </a:r>
            <a:r>
              <a:rPr lang="it-IT" b="1" dirty="0" smtClean="0"/>
              <a:t>potere direttivo</a:t>
            </a:r>
            <a:r>
              <a:rPr lang="it-IT" dirty="0" smtClean="0"/>
              <a:t> del datore di lavoro finalizzato alla verifica dell'esatto </a:t>
            </a:r>
            <a:r>
              <a:rPr lang="it-IT" b="1" dirty="0" smtClean="0"/>
              <a:t>adempimento</a:t>
            </a:r>
            <a:r>
              <a:rPr lang="it-IT" dirty="0" smtClean="0"/>
              <a:t> della prestazione lavorativa.”</a:t>
            </a:r>
          </a:p>
          <a:p>
            <a:r>
              <a:rPr lang="it-IT" dirty="0" smtClean="0"/>
              <a:t>“Tener conto delle </a:t>
            </a:r>
            <a:r>
              <a:rPr lang="it-IT" b="1" dirty="0" smtClean="0"/>
              <a:t>caratteristiche comportamentali dei lavoratori,</a:t>
            </a:r>
            <a:r>
              <a:rPr lang="it-IT" dirty="0" smtClean="0"/>
              <a:t> valutando il loro grado di affidabilità, la capacità di organizzazione e di decisione, di propensione all’assunzione di responsabilità”  </a:t>
            </a:r>
            <a:r>
              <a:rPr lang="it-IT" sz="2200" dirty="0" smtClean="0"/>
              <a:t>(riferibile  anche ai dirigenti?)</a:t>
            </a:r>
            <a:r>
              <a:rPr lang="it-IT" dirty="0" smtClean="0"/>
              <a:t> </a:t>
            </a:r>
          </a:p>
          <a:p>
            <a:pPr>
              <a:buNone/>
            </a:pPr>
            <a:r>
              <a:rPr lang="it-IT" dirty="0" smtClean="0"/>
              <a:t>	“</a:t>
            </a:r>
            <a:r>
              <a:rPr lang="it-IT" sz="2800" dirty="0" smtClean="0"/>
              <a:t>Un ruolo fondamentale è svolto dai </a:t>
            </a:r>
            <a:r>
              <a:rPr lang="it-IT" sz="2800" b="1" dirty="0" smtClean="0"/>
              <a:t>dirigenti</a:t>
            </a:r>
            <a:r>
              <a:rPr lang="it-IT" sz="2800" dirty="0" smtClean="0"/>
              <a:t> quali promotori dell’innovazione e  della individuazione di </a:t>
            </a:r>
            <a:r>
              <a:rPr lang="it-IT" sz="2800" b="1" dirty="0" smtClean="0"/>
              <a:t>obiettivi</a:t>
            </a:r>
            <a:r>
              <a:rPr lang="it-IT" sz="2800" dirty="0" smtClean="0"/>
              <a:t> prestazionali specifici, misurabili, coerenti e compatibili con il contesto organizzativo</a:t>
            </a:r>
            <a:r>
              <a:rPr lang="it-IT" sz="2800" b="1" dirty="0" smtClean="0"/>
              <a:t>”</a:t>
            </a:r>
            <a:endParaRPr lang="it-IT" b="1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Smart-Working</a:t>
            </a:r>
            <a:r>
              <a:rPr lang="it-IT" dirty="0" smtClean="0">
                <a:solidFill>
                  <a:schemeClr val="bg1"/>
                </a:solidFill>
              </a:rPr>
              <a:t> nella P.A.: I punti di forza</a:t>
            </a:r>
            <a:r>
              <a:rPr lang="it-IT" sz="2800" dirty="0" smtClean="0">
                <a:solidFill>
                  <a:schemeClr val="bg1"/>
                </a:solidFill>
              </a:rPr>
              <a:t>:  riferimento normativa sul  Benessere organizzativo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1800" dirty="0" smtClean="0">
                <a:solidFill>
                  <a:schemeClr val="bg1"/>
                </a:solidFill>
              </a:rPr>
              <a:t>d.l.30 marzo 2001 n. 165</a:t>
            </a:r>
            <a:r>
              <a:rPr lang="it-IT" sz="2400" dirty="0" smtClean="0">
                <a:solidFill>
                  <a:schemeClr val="bg1"/>
                </a:solidFill>
              </a:rPr>
              <a:t>:</a:t>
            </a:r>
            <a:endParaRPr lang="it-IT" sz="2800" dirty="0" smtClean="0">
              <a:solidFill>
                <a:schemeClr val="bg1"/>
              </a:solidFill>
            </a:endParaRPr>
          </a:p>
        </p:txBody>
      </p:sp>
      <p:sp>
        <p:nvSpPr>
          <p:cNvPr id="17411" name="Segnaposto contenuto 2"/>
          <p:cNvSpPr>
            <a:spLocks noGrp="1"/>
          </p:cNvSpPr>
          <p:nvPr>
            <p:ph idx="1"/>
          </p:nvPr>
        </p:nvSpPr>
        <p:spPr>
          <a:xfrm>
            <a:off x="0" y="1714488"/>
            <a:ext cx="9143999" cy="5143512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it-IT" sz="2800" b="1" dirty="0" smtClean="0"/>
              <a:t>Attuare un radicale processo di cambiamento della P. A</a:t>
            </a:r>
            <a:r>
              <a:rPr lang="it-IT" sz="2400" dirty="0" smtClean="0"/>
              <a:t>. verso una</a:t>
            </a:r>
            <a:r>
              <a:rPr lang="it-IT" sz="2400" b="1" dirty="0" smtClean="0"/>
              <a:t>  gestione delle risorse umane  che  </a:t>
            </a:r>
            <a:r>
              <a:rPr lang="it-IT" sz="2000" b="1" dirty="0" smtClean="0"/>
              <a:t>- </a:t>
            </a:r>
            <a:r>
              <a:rPr lang="it-IT" sz="1900" b="1" dirty="0" smtClean="0"/>
              <a:t>Valorizzi</a:t>
            </a:r>
            <a:r>
              <a:rPr lang="it-IT" sz="1900" dirty="0" smtClean="0"/>
              <a:t> le risorse umane; -aumenti la </a:t>
            </a:r>
            <a:r>
              <a:rPr lang="it-IT" sz="1900" b="1" dirty="0" smtClean="0"/>
              <a:t>motivazione</a:t>
            </a:r>
            <a:r>
              <a:rPr lang="it-IT" sz="1900" dirty="0" smtClean="0"/>
              <a:t> dei collaboratori;  - Migliori i </a:t>
            </a:r>
            <a:r>
              <a:rPr lang="it-IT" sz="1900" b="1" dirty="0" smtClean="0"/>
              <a:t>rapporti tra dirigenti e operatori;  -a</a:t>
            </a:r>
            <a:r>
              <a:rPr lang="it-IT" sz="1900" dirty="0" smtClean="0"/>
              <a:t>ccresca il </a:t>
            </a:r>
            <a:r>
              <a:rPr lang="it-IT" sz="1900" b="1" dirty="0" smtClean="0"/>
              <a:t>senso di appartenenza </a:t>
            </a:r>
            <a:r>
              <a:rPr lang="it-IT" sz="1900" dirty="0" smtClean="0"/>
              <a:t>dei lavoratori ;   migliori </a:t>
            </a:r>
            <a:r>
              <a:rPr lang="it-IT" sz="1900" b="1" dirty="0" smtClean="0"/>
              <a:t>l’immagine interna ed esterna</a:t>
            </a:r>
            <a:r>
              <a:rPr lang="it-IT" sz="1900" dirty="0" smtClean="0"/>
              <a:t> e la </a:t>
            </a:r>
            <a:r>
              <a:rPr lang="it-IT" sz="1900" b="1" dirty="0" smtClean="0"/>
              <a:t>qualità complessiva dei servizi</a:t>
            </a:r>
            <a:r>
              <a:rPr lang="it-IT" sz="1900" dirty="0" smtClean="0"/>
              <a:t> forniti agli utenti ; </a:t>
            </a:r>
            <a:endParaRPr lang="it-IT" sz="1900" b="1" dirty="0" smtClean="0"/>
          </a:p>
          <a:p>
            <a:pPr>
              <a:buNone/>
              <a:defRPr/>
            </a:pPr>
            <a:r>
              <a:rPr lang="it-IT" sz="2400" b="1" dirty="0" err="1" smtClean="0"/>
              <a:t>……</a:t>
            </a:r>
            <a:r>
              <a:rPr lang="it-IT" sz="2400" b="1" dirty="0" smtClean="0"/>
              <a:t> ma anche riduzione di costi immobiliari a medio lungo termine, </a:t>
            </a:r>
          </a:p>
          <a:p>
            <a:pPr>
              <a:buNone/>
              <a:defRPr/>
            </a:pPr>
            <a:r>
              <a:rPr lang="it-IT" sz="2400" b="1" dirty="0" smtClean="0"/>
              <a:t>Riduzione dei costi individuali e sociali del pendolarismo, </a:t>
            </a:r>
          </a:p>
          <a:p>
            <a:pPr>
              <a:buNone/>
              <a:defRPr/>
            </a:pPr>
            <a:r>
              <a:rPr lang="it-IT" sz="2400" b="1" dirty="0" smtClean="0"/>
              <a:t>Migliore bilanciamento lavoro-famiglia,</a:t>
            </a:r>
          </a:p>
          <a:p>
            <a:pPr>
              <a:buNone/>
              <a:defRPr/>
            </a:pPr>
            <a:r>
              <a:rPr lang="it-IT" sz="2400" b="1" dirty="0" smtClean="0"/>
              <a:t>Migliore produttività e minore assenteismo</a:t>
            </a:r>
          </a:p>
          <a:p>
            <a:pPr>
              <a:defRPr/>
            </a:pPr>
            <a:r>
              <a:rPr lang="it-IT" sz="2000" b="1" dirty="0" smtClean="0"/>
              <a:t>L’evoluzione:   Un quarto dei lavoratori europei sono già in </a:t>
            </a:r>
            <a:r>
              <a:rPr lang="it-IT" sz="2000" b="1" dirty="0" err="1" smtClean="0"/>
              <a:t>smart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working</a:t>
            </a:r>
            <a:r>
              <a:rPr lang="it-IT" sz="2000" b="1" dirty="0" smtClean="0"/>
              <a:t> con punte del 40%  nel nord Europa in ambiti professionali, Finanza, Istruzione e Pubblica Amministrazione</a:t>
            </a:r>
          </a:p>
          <a:p>
            <a:pPr>
              <a:buFont typeface="Arial" charset="0"/>
              <a:buNone/>
              <a:defRPr/>
            </a:pPr>
            <a:endParaRPr lang="it-IT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485775" y="1603375"/>
            <a:ext cx="8229600" cy="4611688"/>
          </a:xfrm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150017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it-IT" b="1" dirty="0" smtClean="0">
                <a:solidFill>
                  <a:schemeClr val="bg1"/>
                </a:solidFill>
              </a:rPr>
              <a:t>Smart </a:t>
            </a:r>
            <a:r>
              <a:rPr lang="it-IT" b="1" dirty="0" err="1" smtClean="0">
                <a:solidFill>
                  <a:schemeClr val="bg1"/>
                </a:solidFill>
              </a:rPr>
              <a:t>Working</a:t>
            </a:r>
            <a:r>
              <a:rPr lang="it-IT" b="1" dirty="0" smtClean="0">
                <a:solidFill>
                  <a:schemeClr val="bg1"/>
                </a:solidFill>
              </a:rPr>
              <a:t> e Cultura organizzativa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1500199"/>
            <a:ext cx="9144000" cy="5357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>
              <a:latin typeface="Tahoma" pitchFamily="34" charset="0"/>
            </a:endParaRPr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 flipH="1">
            <a:off x="4454525" y="1627207"/>
            <a:ext cx="46038" cy="4587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6022" name="Line 6"/>
          <p:cNvSpPr>
            <a:spLocks noChangeShapeType="1"/>
          </p:cNvSpPr>
          <p:nvPr/>
        </p:nvSpPr>
        <p:spPr bwMode="auto">
          <a:xfrm>
            <a:off x="468313" y="3860800"/>
            <a:ext cx="828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3643313" y="1500188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 smtClean="0">
                <a:latin typeface="Tahoma" pitchFamily="34" charset="0"/>
              </a:rPr>
              <a:t>Competenze</a:t>
            </a:r>
            <a:endParaRPr lang="it-IT" b="1" dirty="0">
              <a:latin typeface="Tahoma" pitchFamily="34" charset="0"/>
            </a:endParaRPr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3500430" y="5929330"/>
            <a:ext cx="2286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Tahoma" pitchFamily="34" charset="0"/>
              </a:rPr>
              <a:t>Norme/Gerarchie </a:t>
            </a:r>
            <a:endParaRPr lang="it-IT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71406" y="3786188"/>
            <a:ext cx="2359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dirty="0" err="1">
                <a:latin typeface="Tahoma" pitchFamily="34" charset="0"/>
              </a:rPr>
              <a:t>Compiti-procedure</a:t>
            </a:r>
            <a:endParaRPr lang="it-IT" b="1" dirty="0">
              <a:latin typeface="Tahoma" pitchFamily="34" charset="0"/>
            </a:endParaRP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6787088" y="3789363"/>
            <a:ext cx="22140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dirty="0" err="1" smtClean="0">
                <a:latin typeface="Tahoma" pitchFamily="34" charset="0"/>
              </a:rPr>
              <a:t>Risultati-obiettivi</a:t>
            </a:r>
            <a:endParaRPr lang="it-IT" b="1" dirty="0">
              <a:latin typeface="Tahoma" pitchFamily="34" charset="0"/>
            </a:endParaRP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1476375" y="2143125"/>
            <a:ext cx="24526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>
                <a:latin typeface="Tahoma" pitchFamily="34" charset="0"/>
              </a:rPr>
              <a:t>Modello tecnocratico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1428750" y="4643438"/>
            <a:ext cx="22463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>
                <a:latin typeface="Tahoma" pitchFamily="34" charset="0"/>
              </a:rPr>
              <a:t>Modello </a:t>
            </a:r>
          </a:p>
          <a:p>
            <a:r>
              <a:rPr lang="it-IT" sz="2800" b="1">
                <a:latin typeface="Tahoma" pitchFamily="34" charset="0"/>
              </a:rPr>
              <a:t>burocratico</a:t>
            </a: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5292725" y="2143125"/>
            <a:ext cx="26273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>
                <a:latin typeface="Tahoma" pitchFamily="34" charset="0"/>
              </a:rPr>
              <a:t>Modello manageriale</a:t>
            </a:r>
          </a:p>
        </p:txBody>
      </p:sp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5500688" y="4618038"/>
            <a:ext cx="20875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>
                <a:latin typeface="Tahoma" pitchFamily="34" charset="0"/>
              </a:rPr>
              <a:t>Modello </a:t>
            </a:r>
          </a:p>
          <a:p>
            <a:r>
              <a:rPr lang="it-IT" sz="2800" b="1">
                <a:latin typeface="Tahoma" pitchFamily="34" charset="0"/>
              </a:rPr>
              <a:t>gerarchico</a:t>
            </a:r>
          </a:p>
        </p:txBody>
      </p:sp>
      <p:sp>
        <p:nvSpPr>
          <p:cNvPr id="15" name="Freccia in su 14"/>
          <p:cNvSpPr/>
          <p:nvPr/>
        </p:nvSpPr>
        <p:spPr>
          <a:xfrm rot="3139674">
            <a:off x="4291785" y="2570001"/>
            <a:ext cx="484632" cy="277919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"/>
            <a:ext cx="9143999" cy="11430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it-IT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it-IT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Un’idea  ribaltante, c</a:t>
            </a:r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ome ribaltante è la dinamica negli uffici</a:t>
            </a:r>
            <a:r>
              <a:rPr lang="it-IT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l’individuo già oggi si sposta in uno spazio non fisico dove fa nuove esperienze;  dove acquisisce e scambia conoscenze, opinioni, prodotti, servizi  ecc.                                                                                                       </a:t>
            </a:r>
            <a:r>
              <a:rPr lang="it-IT" sz="2400" dirty="0" smtClean="0"/>
              <a:t>.                      </a:t>
            </a:r>
            <a:endParaRPr lang="it-IT" sz="3200" dirty="0" smtClean="0"/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3556000" y="3249613"/>
            <a:ext cx="2016125" cy="914400"/>
          </a:xfrm>
          <a:prstGeom prst="rect">
            <a:avLst/>
          </a:prstGeom>
          <a:solidFill>
            <a:srgbClr val="63348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Persone</a:t>
            </a:r>
          </a:p>
        </p:txBody>
      </p:sp>
      <p:cxnSp>
        <p:nvCxnSpPr>
          <p:cNvPr id="24584" name="AutoShape 12"/>
          <p:cNvCxnSpPr>
            <a:cxnSpLocks noChangeShapeType="1"/>
          </p:cNvCxnSpPr>
          <p:nvPr/>
        </p:nvCxnSpPr>
        <p:spPr bwMode="auto">
          <a:xfrm rot="5400000">
            <a:off x="5814219" y="2924969"/>
            <a:ext cx="1588" cy="2628900"/>
          </a:xfrm>
          <a:prstGeom prst="bentConnector3">
            <a:avLst>
              <a:gd name="adj1" fmla="val 32400009"/>
            </a:avLst>
          </a:prstGeom>
          <a:noFill/>
          <a:ln w="28575">
            <a:solidFill>
              <a:schemeClr val="bg1"/>
            </a:solidFill>
            <a:miter lim="800000"/>
            <a:headEnd/>
            <a:tailEnd type="triangle" w="med" len="med"/>
          </a:ln>
        </p:spPr>
      </p:cxnSp>
      <p:sp>
        <p:nvSpPr>
          <p:cNvPr id="24585" name="AutoShape 13"/>
          <p:cNvSpPr>
            <a:spLocks noChangeArrowheads="1"/>
          </p:cNvSpPr>
          <p:nvPr/>
        </p:nvSpPr>
        <p:spPr bwMode="auto">
          <a:xfrm>
            <a:off x="3709988" y="2428868"/>
            <a:ext cx="504825" cy="287338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63348A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6334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86" name="AutoShape 14"/>
          <p:cNvSpPr>
            <a:spLocks noChangeArrowheads="1"/>
          </p:cNvSpPr>
          <p:nvPr/>
        </p:nvSpPr>
        <p:spPr bwMode="auto">
          <a:xfrm>
            <a:off x="3779838" y="4641860"/>
            <a:ext cx="504825" cy="287338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63348A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6334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87" name="AutoShape 15"/>
          <p:cNvSpPr>
            <a:spLocks noChangeArrowheads="1"/>
          </p:cNvSpPr>
          <p:nvPr/>
        </p:nvSpPr>
        <p:spPr bwMode="auto">
          <a:xfrm rot="10800000">
            <a:off x="4859338" y="4641859"/>
            <a:ext cx="504825" cy="287338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63348A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6334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88" name="AutoShape 16"/>
          <p:cNvSpPr>
            <a:spLocks noChangeArrowheads="1"/>
          </p:cNvSpPr>
          <p:nvPr/>
        </p:nvSpPr>
        <p:spPr bwMode="auto">
          <a:xfrm rot="10800000">
            <a:off x="4786313" y="2428868"/>
            <a:ext cx="504825" cy="287338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63348A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6334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cxnSp>
        <p:nvCxnSpPr>
          <p:cNvPr id="24589" name="AutoShape 18"/>
          <p:cNvCxnSpPr>
            <a:cxnSpLocks noChangeShapeType="1"/>
          </p:cNvCxnSpPr>
          <p:nvPr/>
        </p:nvCxnSpPr>
        <p:spPr bwMode="auto">
          <a:xfrm rot="5400000" flipV="1">
            <a:off x="3148806" y="1843882"/>
            <a:ext cx="1587" cy="2628900"/>
          </a:xfrm>
          <a:prstGeom prst="bentConnector3">
            <a:avLst>
              <a:gd name="adj1" fmla="val -31900009"/>
            </a:avLst>
          </a:prstGeom>
          <a:noFill/>
          <a:ln w="28575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24590" name="AutoShape 19"/>
          <p:cNvCxnSpPr>
            <a:cxnSpLocks noChangeShapeType="1"/>
          </p:cNvCxnSpPr>
          <p:nvPr/>
        </p:nvCxnSpPr>
        <p:spPr bwMode="auto">
          <a:xfrm rot="5400000" flipV="1">
            <a:off x="5814219" y="1829594"/>
            <a:ext cx="1588" cy="2628900"/>
          </a:xfrm>
          <a:prstGeom prst="bentConnector3">
            <a:avLst>
              <a:gd name="adj1" fmla="val -31900009"/>
            </a:avLst>
          </a:prstGeom>
          <a:noFill/>
          <a:ln w="28575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24591" name="AutoShape 20"/>
          <p:cNvCxnSpPr>
            <a:cxnSpLocks noChangeShapeType="1"/>
          </p:cNvCxnSpPr>
          <p:nvPr/>
        </p:nvCxnSpPr>
        <p:spPr bwMode="auto">
          <a:xfrm rot="5400000">
            <a:off x="3313906" y="2829719"/>
            <a:ext cx="1588" cy="2628900"/>
          </a:xfrm>
          <a:prstGeom prst="bentConnector3">
            <a:avLst>
              <a:gd name="adj1" fmla="val 32400009"/>
            </a:avLst>
          </a:prstGeom>
          <a:noFill/>
          <a:ln w="28575">
            <a:solidFill>
              <a:schemeClr val="bg1"/>
            </a:solidFill>
            <a:miter lim="800000"/>
            <a:headEnd/>
            <a:tailEnd type="triangle" w="med" len="med"/>
          </a:ln>
        </p:spPr>
      </p:cxnSp>
      <p:sp>
        <p:nvSpPr>
          <p:cNvPr id="24592" name="CasellaDiTesto 20"/>
          <p:cNvSpPr txBox="1">
            <a:spLocks noChangeArrowheads="1"/>
          </p:cNvSpPr>
          <p:nvPr/>
        </p:nvSpPr>
        <p:spPr bwMode="auto">
          <a:xfrm>
            <a:off x="428625" y="5929313"/>
            <a:ext cx="806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	</a:t>
            </a:r>
          </a:p>
        </p:txBody>
      </p:sp>
      <p:sp>
        <p:nvSpPr>
          <p:cNvPr id="19" name="Ovale 18"/>
          <p:cNvSpPr/>
          <p:nvPr/>
        </p:nvSpPr>
        <p:spPr>
          <a:xfrm>
            <a:off x="500063" y="1357313"/>
            <a:ext cx="8143875" cy="464343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5643563" y="1285875"/>
            <a:ext cx="1214437" cy="369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dirty="0" err="1"/>
              <a:t>Facebook</a:t>
            </a:r>
            <a:endParaRPr lang="it-IT" dirty="0"/>
          </a:p>
        </p:txBody>
      </p:sp>
      <p:sp>
        <p:nvSpPr>
          <p:cNvPr id="24595" name="CasellaDiTesto 22"/>
          <p:cNvSpPr txBox="1">
            <a:spLocks noChangeArrowheads="1"/>
          </p:cNvSpPr>
          <p:nvPr/>
        </p:nvSpPr>
        <p:spPr bwMode="auto">
          <a:xfrm>
            <a:off x="4071938" y="1143000"/>
            <a:ext cx="1214437" cy="3698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Internet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7715250" y="2500306"/>
            <a:ext cx="1214438" cy="3698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dirty="0" err="1"/>
              <a:t>Twitter</a:t>
            </a:r>
            <a:endParaRPr lang="it-IT" dirty="0"/>
          </a:p>
        </p:txBody>
      </p:sp>
      <p:sp>
        <p:nvSpPr>
          <p:cNvPr id="24597" name="CasellaDiTesto 24"/>
          <p:cNvSpPr txBox="1">
            <a:spLocks noChangeArrowheads="1"/>
          </p:cNvSpPr>
          <p:nvPr/>
        </p:nvSpPr>
        <p:spPr bwMode="auto">
          <a:xfrm>
            <a:off x="6072198" y="5702318"/>
            <a:ext cx="1214438" cy="3698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 err="1"/>
              <a:t>Spotify</a:t>
            </a:r>
            <a:endParaRPr lang="it-IT" dirty="0"/>
          </a:p>
        </p:txBody>
      </p:sp>
      <p:sp>
        <p:nvSpPr>
          <p:cNvPr id="24598" name="CasellaDiTesto 25"/>
          <p:cNvSpPr txBox="1">
            <a:spLocks noChangeArrowheads="1"/>
          </p:cNvSpPr>
          <p:nvPr/>
        </p:nvSpPr>
        <p:spPr bwMode="auto">
          <a:xfrm>
            <a:off x="2143125" y="5773757"/>
            <a:ext cx="1214438" cy="36988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 err="1"/>
              <a:t>You</a:t>
            </a:r>
            <a:r>
              <a:rPr lang="it-IT" dirty="0"/>
              <a:t> Tube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357158" y="2786058"/>
            <a:ext cx="1214437" cy="3698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dirty="0" err="1"/>
              <a:t>Uber</a:t>
            </a:r>
            <a:endParaRPr lang="it-IT" dirty="0"/>
          </a:p>
        </p:txBody>
      </p:sp>
      <p:sp>
        <p:nvSpPr>
          <p:cNvPr id="24600" name="CasellaDiTesto 27"/>
          <p:cNvSpPr txBox="1">
            <a:spLocks noChangeArrowheads="1"/>
          </p:cNvSpPr>
          <p:nvPr/>
        </p:nvSpPr>
        <p:spPr bwMode="auto">
          <a:xfrm>
            <a:off x="4071938" y="5857875"/>
            <a:ext cx="1214437" cy="36988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/>
              <a:t>     WEB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2000241" y="1214422"/>
            <a:ext cx="1214437" cy="369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dirty="0" err="1"/>
              <a:t>ICloud</a:t>
            </a:r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214313" y="4429125"/>
            <a:ext cx="1214437" cy="3698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dirty="0" err="1"/>
              <a:t>Whatsapp</a:t>
            </a:r>
            <a:endParaRPr lang="it-IT" dirty="0"/>
          </a:p>
        </p:txBody>
      </p:sp>
      <p:sp>
        <p:nvSpPr>
          <p:cNvPr id="24603" name="CasellaDiTesto 30"/>
          <p:cNvSpPr txBox="1">
            <a:spLocks noChangeArrowheads="1"/>
          </p:cNvSpPr>
          <p:nvPr/>
        </p:nvSpPr>
        <p:spPr bwMode="auto">
          <a:xfrm>
            <a:off x="7786688" y="4286256"/>
            <a:ext cx="1214437" cy="36988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AirBnB</a:t>
            </a:r>
          </a:p>
        </p:txBody>
      </p:sp>
      <p:sp>
        <p:nvSpPr>
          <p:cNvPr id="24604" name="CasellaDiTesto 31"/>
          <p:cNvSpPr txBox="1">
            <a:spLocks noChangeArrowheads="1"/>
          </p:cNvSpPr>
          <p:nvPr/>
        </p:nvSpPr>
        <p:spPr bwMode="auto">
          <a:xfrm>
            <a:off x="0" y="3487738"/>
            <a:ext cx="1000125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Google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7072313" y="5143500"/>
            <a:ext cx="1000125" cy="3698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dirty="0" err="1"/>
              <a:t>Skype</a:t>
            </a:r>
            <a:endParaRPr lang="it-IT" dirty="0"/>
          </a:p>
        </p:txBody>
      </p:sp>
      <p:sp>
        <p:nvSpPr>
          <p:cNvPr id="24606" name="AutoShape 14"/>
          <p:cNvSpPr>
            <a:spLocks noChangeArrowheads="1"/>
          </p:cNvSpPr>
          <p:nvPr/>
        </p:nvSpPr>
        <p:spPr bwMode="auto">
          <a:xfrm rot="-5579355">
            <a:off x="3047206" y="3239294"/>
            <a:ext cx="504825" cy="287338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63348A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6334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07" name="AutoShape 14"/>
          <p:cNvSpPr>
            <a:spLocks noChangeArrowheads="1"/>
          </p:cNvSpPr>
          <p:nvPr/>
        </p:nvSpPr>
        <p:spPr bwMode="auto">
          <a:xfrm rot="5400000">
            <a:off x="3053556" y="3834607"/>
            <a:ext cx="504825" cy="287338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63348A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6334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08" name="AutoShape 14"/>
          <p:cNvSpPr>
            <a:spLocks noChangeArrowheads="1"/>
          </p:cNvSpPr>
          <p:nvPr/>
        </p:nvSpPr>
        <p:spPr bwMode="auto">
          <a:xfrm rot="5400000">
            <a:off x="5534819" y="3251994"/>
            <a:ext cx="504825" cy="287337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63348A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6334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09" name="AutoShape 14"/>
          <p:cNvSpPr>
            <a:spLocks noChangeArrowheads="1"/>
          </p:cNvSpPr>
          <p:nvPr/>
        </p:nvSpPr>
        <p:spPr bwMode="auto">
          <a:xfrm rot="-5579355">
            <a:off x="5591969" y="3831432"/>
            <a:ext cx="504825" cy="287337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63348A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6334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9" name="CasellaDiTesto 38"/>
          <p:cNvSpPr txBox="1"/>
          <p:nvPr/>
        </p:nvSpPr>
        <p:spPr>
          <a:xfrm>
            <a:off x="928688" y="5130800"/>
            <a:ext cx="1214437" cy="3698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dirty="0"/>
              <a:t>Amazon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714348" y="1928802"/>
            <a:ext cx="1428750" cy="3698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dirty="0" err="1"/>
              <a:t>Smartphone</a:t>
            </a:r>
            <a:endParaRPr lang="it-IT" dirty="0"/>
          </a:p>
        </p:txBody>
      </p:sp>
      <p:sp>
        <p:nvSpPr>
          <p:cNvPr id="24613" name="Text Box 5"/>
          <p:cNvSpPr txBox="1">
            <a:spLocks noChangeArrowheads="1"/>
          </p:cNvSpPr>
          <p:nvPr/>
        </p:nvSpPr>
        <p:spPr bwMode="auto">
          <a:xfrm>
            <a:off x="0" y="6215082"/>
            <a:ext cx="91440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it-IT" sz="2000" b="1" dirty="0" smtClean="0"/>
              <a:t> la relazione tra Individuo </a:t>
            </a:r>
            <a:r>
              <a:rPr lang="it-IT" sz="2000" b="1" dirty="0"/>
              <a:t>– Organizzazione – Società – Mondo globalizzato </a:t>
            </a:r>
            <a:r>
              <a:rPr lang="it-IT" sz="2000" b="1" dirty="0" smtClean="0"/>
              <a:t>porta alla necessità di un  nuovo modello manageriale</a:t>
            </a:r>
            <a:endParaRPr lang="it-IT" sz="2000" b="1" dirty="0"/>
          </a:p>
        </p:txBody>
      </p:sp>
      <p:sp>
        <p:nvSpPr>
          <p:cNvPr id="24615" name="CasellaDiTesto 42"/>
          <p:cNvSpPr txBox="1">
            <a:spLocks noChangeArrowheads="1"/>
          </p:cNvSpPr>
          <p:nvPr/>
        </p:nvSpPr>
        <p:spPr bwMode="auto">
          <a:xfrm>
            <a:off x="7000875" y="1844675"/>
            <a:ext cx="1214438" cy="369888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Bitcoin</a:t>
            </a:r>
          </a:p>
        </p:txBody>
      </p:sp>
      <p:sp>
        <p:nvSpPr>
          <p:cNvPr id="41" name="Ovale 40"/>
          <p:cNvSpPr/>
          <p:nvPr/>
        </p:nvSpPr>
        <p:spPr>
          <a:xfrm>
            <a:off x="1000125" y="1571612"/>
            <a:ext cx="7143750" cy="43577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3" name="Ovale 42"/>
          <p:cNvSpPr/>
          <p:nvPr/>
        </p:nvSpPr>
        <p:spPr>
          <a:xfrm>
            <a:off x="1143000" y="2714620"/>
            <a:ext cx="7072313" cy="2071702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4" name="Ovale 43"/>
          <p:cNvSpPr/>
          <p:nvPr/>
        </p:nvSpPr>
        <p:spPr>
          <a:xfrm>
            <a:off x="1214414" y="1928802"/>
            <a:ext cx="7143750" cy="364333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571612"/>
            <a:ext cx="414340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3643306" y="5253351"/>
            <a:ext cx="1857388" cy="46166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smtClean="0">
                <a:solidFill>
                  <a:schemeClr val="bg1"/>
                </a:solidFill>
              </a:rPr>
              <a:t> Dipendenti    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3837634" y="1643050"/>
            <a:ext cx="1545808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Dirigenti</a:t>
            </a:r>
            <a:r>
              <a:rPr lang="it-IT" b="1" dirty="0" smtClean="0">
                <a:solidFill>
                  <a:schemeClr val="bg1"/>
                </a:solidFill>
              </a:rPr>
              <a:t>     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2428860" y="3429000"/>
            <a:ext cx="1393074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   </a:t>
            </a:r>
            <a:r>
              <a:rPr lang="it-IT" sz="2400" b="1" dirty="0" smtClean="0">
                <a:solidFill>
                  <a:schemeClr val="bg1"/>
                </a:solidFill>
              </a:rPr>
              <a:t>Utenti</a:t>
            </a:r>
            <a:r>
              <a:rPr lang="it-IT" sz="2000" b="1" dirty="0" smtClean="0">
                <a:solidFill>
                  <a:schemeClr val="bg1"/>
                </a:solidFill>
              </a:rPr>
              <a:t>    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59" name="CasellaDiTesto 43"/>
          <p:cNvSpPr txBox="1">
            <a:spLocks noChangeArrowheads="1"/>
          </p:cNvSpPr>
          <p:nvPr/>
        </p:nvSpPr>
        <p:spPr bwMode="auto">
          <a:xfrm>
            <a:off x="7786718" y="3429000"/>
            <a:ext cx="1214438" cy="3698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 err="1" smtClean="0"/>
              <a:t>eBay</a:t>
            </a:r>
            <a:endParaRPr lang="it-IT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5143504" y="3429000"/>
            <a:ext cx="142876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  </a:t>
            </a:r>
            <a:r>
              <a:rPr lang="it-IT" sz="2400" b="1" dirty="0" smtClean="0">
                <a:solidFill>
                  <a:schemeClr val="bg1"/>
                </a:solidFill>
              </a:rPr>
              <a:t>Supporti    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1758</TotalTime>
  <Words>1167</Words>
  <PresentationFormat>Presentazione su schermo (4:3)</PresentationFormat>
  <Paragraphs>174</Paragraphs>
  <Slides>14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Diapositiva 1</vt:lpstr>
      <vt:lpstr>  oggi il mondo cambia velocemente … ma qual è il nostro atteggiamento nei confronti dei cambiamenti?   </vt:lpstr>
      <vt:lpstr>                                 Cosa è Il lavoro agile?    “E’ una diversa modalità di gestire le Organizzazioni e le Competenze dei lavoratori in sintonia con gli Obiettivi strategici dell’organizzazione stessa.                          </vt:lpstr>
      <vt:lpstr>Cosa non è il lavoro agile</vt:lpstr>
      <vt:lpstr>Smart-Working nella P.A.                                 I rischi nascosti nelle declaratorie </vt:lpstr>
      <vt:lpstr>Smart-Working nella P.A.                                 I rischi nascosti nelle declaratorie </vt:lpstr>
      <vt:lpstr>Smart-Working nella P.A.: I punti di forza:  riferimento normativa sul  Benessere organizzativo d.l.30 marzo 2001 n. 165:</vt:lpstr>
      <vt:lpstr>Smart Working e Cultura organizzativa</vt:lpstr>
      <vt:lpstr> Un’idea  ribaltante, come ribaltante è la dinamica negli uffici: l’individuo già oggi si sposta in uno spazio non fisico dove fa nuove esperienze;  dove acquisisce e scambia conoscenze, opinioni, prodotti, servizi  ecc.                                                                                                       .                      </vt:lpstr>
      <vt:lpstr>Quale ruolo del Dirigente P.A.?</vt:lpstr>
      <vt:lpstr>Quale l’oggetto della Valutazione delle Prestazioni?</vt:lpstr>
      <vt:lpstr> Un nuovo  Contratto Psicologico tra Amministratore         e           Dipendente       </vt:lpstr>
      <vt:lpstr>Se lo Smart Working non si sviluppa all’interno di questo perimetro gestionale è solo una pura applicazione procedurale atta a risolvere (???) qualche problematica individuale o organizzativa.    </vt:lpstr>
      <vt:lpstr> 6) la motivazione ed il Benessere Organizzativo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carlo</dc:creator>
  <cp:lastModifiedBy>carlo</cp:lastModifiedBy>
  <cp:revision>122</cp:revision>
  <dcterms:created xsi:type="dcterms:W3CDTF">2019-04-04T15:32:20Z</dcterms:created>
  <dcterms:modified xsi:type="dcterms:W3CDTF">2019-05-08T08:49:47Z</dcterms:modified>
</cp:coreProperties>
</file>