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794500" cy="99314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1C8CD3B2-ADDC-4989-BC31-E140BCED10A3}" type="datetimeFigureOut">
              <a:rPr lang="it-IT" smtClean="0"/>
              <a:t>08/05/2019</a:t>
            </a:fld>
            <a:endParaRPr lang="it-IT"/>
          </a:p>
        </p:txBody>
      </p:sp>
      <p:sp>
        <p:nvSpPr>
          <p:cNvPr id="4" name="Segnaposto immagine diapositiva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7CC58ED8-6057-4F0F-BDA0-D168686B803E}"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B14EFB2-6C71-43B7-8F1A-889F50398BAB}" type="datetimeFigureOut">
              <a:rPr lang="it-IT" smtClean="0"/>
              <a:t>08/05/2019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2F13A7-F8D4-4E65-A83D-4C4C2627B940}"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B14EFB2-6C71-43B7-8F1A-889F50398BAB}" type="datetimeFigureOut">
              <a:rPr lang="it-IT" smtClean="0"/>
              <a:t>08/05/2019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2F13A7-F8D4-4E65-A83D-4C4C2627B940}"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B14EFB2-6C71-43B7-8F1A-889F50398BAB}" type="datetimeFigureOut">
              <a:rPr lang="it-IT" smtClean="0"/>
              <a:t>08/05/2019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2F13A7-F8D4-4E65-A83D-4C4C2627B940}"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B14EFB2-6C71-43B7-8F1A-889F50398BAB}" type="datetimeFigureOut">
              <a:rPr lang="it-IT" smtClean="0"/>
              <a:t>08/05/2019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2F13A7-F8D4-4E65-A83D-4C4C2627B940}"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B14EFB2-6C71-43B7-8F1A-889F50398BAB}" type="datetimeFigureOut">
              <a:rPr lang="it-IT" smtClean="0"/>
              <a:t>08/05/2019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2F13A7-F8D4-4E65-A83D-4C4C2627B940}"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B14EFB2-6C71-43B7-8F1A-889F50398BAB}" type="datetimeFigureOut">
              <a:rPr lang="it-IT" smtClean="0"/>
              <a:t>08/05/2019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B2F13A7-F8D4-4E65-A83D-4C4C2627B940}"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B14EFB2-6C71-43B7-8F1A-889F50398BAB}" type="datetimeFigureOut">
              <a:rPr lang="it-IT" smtClean="0"/>
              <a:t>08/05/2019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B2F13A7-F8D4-4E65-A83D-4C4C2627B940}"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B14EFB2-6C71-43B7-8F1A-889F50398BAB}" type="datetimeFigureOut">
              <a:rPr lang="it-IT" smtClean="0"/>
              <a:t>08/05/2019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B2F13A7-F8D4-4E65-A83D-4C4C2627B940}"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B14EFB2-6C71-43B7-8F1A-889F50398BAB}" type="datetimeFigureOut">
              <a:rPr lang="it-IT" smtClean="0"/>
              <a:t>08/05/2019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B2F13A7-F8D4-4E65-A83D-4C4C2627B940}"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B14EFB2-6C71-43B7-8F1A-889F50398BAB}" type="datetimeFigureOut">
              <a:rPr lang="it-IT" smtClean="0"/>
              <a:t>08/05/2019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B2F13A7-F8D4-4E65-A83D-4C4C2627B940}"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B14EFB2-6C71-43B7-8F1A-889F50398BAB}" type="datetimeFigureOut">
              <a:rPr lang="it-IT" smtClean="0"/>
              <a:t>08/05/2019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B2F13A7-F8D4-4E65-A83D-4C4C2627B940}"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14EFB2-6C71-43B7-8F1A-889F50398BAB}" type="datetimeFigureOut">
              <a:rPr lang="it-IT" smtClean="0"/>
              <a:t>08/05/2019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F13A7-F8D4-4E65-A83D-4C4C2627B940}"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www.digital360.it/p4i/"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28596" y="0"/>
            <a:ext cx="8215370" cy="664797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it-IT" b="1" dirty="0" smtClean="0"/>
              <a:t>L. 22 maggio 2017 n. 81 “Misure per la tutela del lavoratore autonomo non imprenditoriale e misure volte a favorire l’articolazione flessibile nei tempi e nei luoghi del lavoro subordinato”</a:t>
            </a:r>
          </a:p>
          <a:p>
            <a:pPr algn="ctr"/>
            <a:r>
              <a:rPr lang="it-IT" dirty="0" smtClean="0"/>
              <a:t>CAPO II</a:t>
            </a:r>
          </a:p>
          <a:p>
            <a:pPr algn="ctr"/>
            <a:r>
              <a:rPr lang="it-IT" dirty="0" smtClean="0"/>
              <a:t>LAVORO AGILE</a:t>
            </a:r>
          </a:p>
          <a:p>
            <a:pPr algn="ctr"/>
            <a:endParaRPr lang="it-IT" dirty="0"/>
          </a:p>
          <a:p>
            <a:pPr algn="ctr"/>
            <a:r>
              <a:rPr lang="it-IT" b="1" dirty="0" smtClean="0"/>
              <a:t>Art. 18 </a:t>
            </a:r>
            <a:r>
              <a:rPr lang="it-IT" b="1" smtClean="0"/>
              <a:t>Lavoro agile</a:t>
            </a:r>
          </a:p>
          <a:p>
            <a:pPr algn="ctr"/>
            <a:endParaRPr lang="it-IT" b="1" dirty="0" smtClean="0"/>
          </a:p>
          <a:p>
            <a:pPr marL="342900" indent="-342900">
              <a:buAutoNum type="arabicPeriod"/>
            </a:pPr>
            <a:r>
              <a:rPr lang="it-IT" dirty="0" smtClean="0"/>
              <a:t>Le disposizioni del presente capo, allo scopo di incrementare la competitività e agevolare la conciliazione dei tempi di vita e di lavoro, </a:t>
            </a:r>
            <a:r>
              <a:rPr lang="it-IT" b="1" dirty="0" smtClean="0"/>
              <a:t>promuovono il lavoro agile quale modalità di esecuzione del rapporto di lavoro subordinato stabilita mediante accordo tra le parti,</a:t>
            </a:r>
            <a:r>
              <a:rPr lang="it-IT" dirty="0" smtClean="0"/>
              <a:t> anche con forme di organizzazione per fasi, cicli e obiettivi e senza precisi vincoli di orario o di luogo di lavoro, con il possibile utilizzo di strumenti tecnologici per lo svolgimento dell'attività lavorativa. La prestazione lavorativa viene eseguita, in parte all'interno di locali aziendali e in parte all'esterno senza una postazione fissa, entro i soli limiti di durata massima dell'orario di lavoro giornaliero e settimanale, derivanti dalla legge e dalla contrattazione collettiva. </a:t>
            </a:r>
          </a:p>
          <a:p>
            <a:pPr marL="342900" indent="-342900">
              <a:buAutoNum type="arabicPeriod"/>
            </a:pPr>
            <a:endParaRPr lang="it-IT" dirty="0" smtClean="0"/>
          </a:p>
          <a:p>
            <a:pPr marL="342900" indent="-342900"/>
            <a:r>
              <a:rPr lang="it-IT" dirty="0" smtClean="0"/>
              <a:t>2. Il datore di lavoro è responsabile della sicurezza e del buon funzionamento degli strumenti tecnologici assegnati al lavoratore per lo svolgimento dell'attività lavorativa.</a:t>
            </a:r>
          </a:p>
          <a:p>
            <a:pPr algn="just"/>
            <a:endParaRPr lang="it-IT" sz="1200" dirty="0" smtClean="0"/>
          </a:p>
          <a:p>
            <a:pPr algn="ct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14348" y="785794"/>
            <a:ext cx="7429552" cy="369332"/>
          </a:xfrm>
          <a:prstGeom prst="rect">
            <a:avLst/>
          </a:prstGeom>
          <a:noFill/>
        </p:spPr>
        <p:txBody>
          <a:bodyPr wrap="square" rtlCol="0">
            <a:spAutoFit/>
          </a:bodyPr>
          <a:lstStyle/>
          <a:p>
            <a:endParaRPr lang="it-IT" dirty="0"/>
          </a:p>
        </p:txBody>
      </p:sp>
      <p:sp>
        <p:nvSpPr>
          <p:cNvPr id="4" name="CasellaDiTesto 3"/>
          <p:cNvSpPr txBox="1"/>
          <p:nvPr/>
        </p:nvSpPr>
        <p:spPr>
          <a:xfrm>
            <a:off x="285720" y="285728"/>
            <a:ext cx="4000528" cy="58785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b="1" dirty="0"/>
              <a:t>T</a:t>
            </a:r>
            <a:r>
              <a:rPr lang="it-IT" sz="2400" b="1" dirty="0" smtClean="0"/>
              <a:t>elelavoro:</a:t>
            </a:r>
          </a:p>
          <a:p>
            <a:pPr algn="ctr"/>
            <a:endParaRPr lang="it-IT" dirty="0"/>
          </a:p>
          <a:p>
            <a:pPr>
              <a:buFontTx/>
              <a:buChar char="-"/>
            </a:pPr>
            <a:r>
              <a:rPr lang="it-IT" sz="2000" dirty="0" smtClean="0"/>
              <a:t>Lavoro da remoto;</a:t>
            </a:r>
          </a:p>
          <a:p>
            <a:pPr>
              <a:buFontTx/>
              <a:buChar char="-"/>
            </a:pPr>
            <a:endParaRPr lang="it-IT" sz="2000" dirty="0"/>
          </a:p>
          <a:p>
            <a:pPr>
              <a:buFontTx/>
              <a:buChar char="-"/>
            </a:pPr>
            <a:r>
              <a:rPr lang="it-IT" sz="2000" dirty="0" smtClean="0"/>
              <a:t>postazione </a:t>
            </a:r>
            <a:r>
              <a:rPr lang="it-IT" sz="2000" dirty="0"/>
              <a:t>di lavoro fissa</a:t>
            </a:r>
            <a:r>
              <a:rPr lang="it-IT" sz="2000" dirty="0" smtClean="0"/>
              <a:t>;</a:t>
            </a:r>
          </a:p>
          <a:p>
            <a:pPr>
              <a:buFontTx/>
              <a:buChar char="-"/>
            </a:pPr>
            <a:endParaRPr lang="it-IT" sz="2000" dirty="0"/>
          </a:p>
          <a:p>
            <a:pPr>
              <a:buFontTx/>
              <a:buChar char="-"/>
            </a:pPr>
            <a:endParaRPr lang="it-IT" sz="2000" dirty="0" smtClean="0"/>
          </a:p>
          <a:p>
            <a:pPr>
              <a:buFontTx/>
              <a:buChar char="-"/>
            </a:pPr>
            <a:r>
              <a:rPr lang="it-IT" sz="2000" dirty="0" smtClean="0"/>
              <a:t>comunicazione </a:t>
            </a:r>
            <a:r>
              <a:rPr lang="it-IT" sz="2000" dirty="0"/>
              <a:t>con i colleghi principalmente per telefono</a:t>
            </a:r>
            <a:r>
              <a:rPr lang="it-IT" sz="2000" dirty="0" smtClean="0"/>
              <a:t>;</a:t>
            </a:r>
          </a:p>
          <a:p>
            <a:pPr>
              <a:buFontTx/>
              <a:buChar char="-"/>
            </a:pPr>
            <a:endParaRPr lang="it-IT" sz="2000" dirty="0"/>
          </a:p>
          <a:p>
            <a:endParaRPr lang="it-IT" sz="2000" dirty="0"/>
          </a:p>
          <a:p>
            <a:pPr>
              <a:buFontTx/>
              <a:buChar char="-"/>
            </a:pPr>
            <a:r>
              <a:rPr lang="it-IT" sz="2000" dirty="0" smtClean="0"/>
              <a:t>collaborazione </a:t>
            </a:r>
            <a:r>
              <a:rPr lang="it-IT" sz="2000" dirty="0"/>
              <a:t>per </a:t>
            </a:r>
            <a:r>
              <a:rPr lang="it-IT" sz="2000" dirty="0" err="1"/>
              <a:t>email</a:t>
            </a:r>
            <a:r>
              <a:rPr lang="it-IT" sz="2000" dirty="0" smtClean="0"/>
              <a:t>;</a:t>
            </a:r>
          </a:p>
          <a:p>
            <a:pPr>
              <a:buFontTx/>
              <a:buChar char="-"/>
            </a:pPr>
            <a:endParaRPr lang="it-IT" sz="2000" dirty="0" smtClean="0"/>
          </a:p>
          <a:p>
            <a:pPr>
              <a:buFontTx/>
              <a:buChar char="-"/>
            </a:pPr>
            <a:endParaRPr lang="it-IT" sz="2000" dirty="0" smtClean="0"/>
          </a:p>
          <a:p>
            <a:pPr>
              <a:buFontTx/>
              <a:buChar char="-"/>
            </a:pPr>
            <a:r>
              <a:rPr lang="it-IT" sz="2000" dirty="0" smtClean="0"/>
              <a:t>attività </a:t>
            </a:r>
            <a:r>
              <a:rPr lang="it-IT" sz="2000" dirty="0"/>
              <a:t>di lavoro in orario di ufficio</a:t>
            </a:r>
            <a:r>
              <a:rPr lang="it-IT" sz="2000" dirty="0" smtClean="0"/>
              <a:t>;</a:t>
            </a:r>
          </a:p>
          <a:p>
            <a:pPr>
              <a:buFontTx/>
              <a:buChar char="-"/>
            </a:pPr>
            <a:endParaRPr lang="it-IT" sz="2000" dirty="0"/>
          </a:p>
          <a:p>
            <a:pPr>
              <a:buFontTx/>
              <a:buChar char="-"/>
            </a:pPr>
            <a:endParaRPr lang="it-IT" sz="2000" dirty="0"/>
          </a:p>
          <a:p>
            <a:pPr>
              <a:buFontTx/>
              <a:buChar char="-"/>
            </a:pPr>
            <a:r>
              <a:rPr lang="it-IT" sz="2000" dirty="0" smtClean="0"/>
              <a:t>lavoro </a:t>
            </a:r>
            <a:r>
              <a:rPr lang="it-IT" sz="2000" dirty="0"/>
              <a:t>misurato a </a:t>
            </a:r>
            <a:r>
              <a:rPr lang="it-IT" sz="2000" dirty="0" smtClean="0"/>
              <a:t>tempo;</a:t>
            </a:r>
          </a:p>
          <a:p>
            <a:pPr>
              <a:buFontTx/>
              <a:buChar char="-"/>
            </a:pPr>
            <a:endParaRPr lang="it-IT" sz="1400" dirty="0"/>
          </a:p>
        </p:txBody>
      </p:sp>
      <p:sp>
        <p:nvSpPr>
          <p:cNvPr id="5" name="CasellaDiTesto 4"/>
          <p:cNvSpPr txBox="1"/>
          <p:nvPr/>
        </p:nvSpPr>
        <p:spPr>
          <a:xfrm>
            <a:off x="4786314" y="285728"/>
            <a:ext cx="4000528" cy="59708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2400" b="1" dirty="0" err="1" smtClean="0"/>
              <a:t>S</a:t>
            </a:r>
            <a:r>
              <a:rPr lang="it-IT" sz="2400" b="1" dirty="0" err="1" smtClean="0"/>
              <a:t>martworking</a:t>
            </a:r>
            <a:r>
              <a:rPr lang="it-IT" sz="2400" b="1" dirty="0" smtClean="0"/>
              <a:t>:</a:t>
            </a:r>
          </a:p>
          <a:p>
            <a:endParaRPr lang="it-IT" sz="2000" dirty="0" smtClean="0"/>
          </a:p>
          <a:p>
            <a:pPr>
              <a:buFontTx/>
              <a:buChar char="-"/>
            </a:pPr>
            <a:r>
              <a:rPr lang="it-IT" sz="2000" dirty="0" smtClean="0"/>
              <a:t>lavoro in ufficio e da remoto;</a:t>
            </a:r>
          </a:p>
          <a:p>
            <a:pPr>
              <a:buFontTx/>
              <a:buChar char="-"/>
            </a:pPr>
            <a:endParaRPr lang="it-IT" sz="2000" dirty="0" smtClean="0"/>
          </a:p>
          <a:p>
            <a:pPr>
              <a:buFontTx/>
              <a:buChar char="-"/>
            </a:pPr>
            <a:r>
              <a:rPr lang="it-IT" sz="2000" dirty="0" smtClean="0"/>
              <a:t>postazione di lavoro mobile;</a:t>
            </a:r>
          </a:p>
          <a:p>
            <a:pPr>
              <a:buFontTx/>
              <a:buChar char="-"/>
            </a:pPr>
            <a:endParaRPr lang="it-IT" sz="2000" dirty="0" smtClean="0"/>
          </a:p>
          <a:p>
            <a:pPr>
              <a:buFontTx/>
              <a:buChar char="-"/>
            </a:pPr>
            <a:r>
              <a:rPr lang="it-IT" sz="2000" dirty="0" smtClean="0"/>
              <a:t>comunicazione in tempo reale tramite chat, videochiamata, video conferenza, condivisione desktop, telefono;</a:t>
            </a:r>
          </a:p>
          <a:p>
            <a:pPr>
              <a:buFontTx/>
              <a:buChar char="-"/>
            </a:pPr>
            <a:endParaRPr lang="it-IT" sz="2000" dirty="0" smtClean="0"/>
          </a:p>
          <a:p>
            <a:r>
              <a:rPr lang="it-IT" sz="2000" dirty="0" smtClean="0"/>
              <a:t>- collaborazione per </a:t>
            </a:r>
            <a:r>
              <a:rPr lang="it-IT" sz="2000" dirty="0" err="1" smtClean="0"/>
              <a:t>email</a:t>
            </a:r>
            <a:r>
              <a:rPr lang="it-IT" sz="2000" dirty="0" smtClean="0"/>
              <a:t>, strumenti di </a:t>
            </a:r>
            <a:r>
              <a:rPr lang="it-IT" sz="2000" i="1" dirty="0" err="1" smtClean="0"/>
              <a:t>collaboration</a:t>
            </a:r>
            <a:r>
              <a:rPr lang="it-IT" sz="2000" dirty="0" smtClean="0"/>
              <a:t> di gruppo, strumenti di tipo Social;</a:t>
            </a:r>
          </a:p>
          <a:p>
            <a:pPr>
              <a:buFontTx/>
              <a:buChar char="-"/>
            </a:pPr>
            <a:r>
              <a:rPr lang="it-IT" sz="2000" dirty="0" smtClean="0"/>
              <a:t>attività di lavoro in qualsiasi orario;</a:t>
            </a:r>
          </a:p>
          <a:p>
            <a:pPr>
              <a:buFontTx/>
              <a:buChar char="-"/>
            </a:pPr>
            <a:endParaRPr lang="it-IT" sz="2000" dirty="0" smtClean="0"/>
          </a:p>
          <a:p>
            <a:r>
              <a:rPr lang="it-IT" sz="2000" dirty="0" smtClean="0"/>
              <a:t>- lavoro per obiettivi raggiunti nei tempi previsti. </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71472" y="428604"/>
            <a:ext cx="7929618" cy="45243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b="1" dirty="0" err="1" smtClean="0"/>
              <a:t>Smartworking</a:t>
            </a:r>
            <a:r>
              <a:rPr lang="it-IT" b="1" dirty="0" smtClean="0"/>
              <a:t>: </a:t>
            </a:r>
          </a:p>
          <a:p>
            <a:pPr algn="ctr"/>
            <a:endParaRPr lang="it-IT" b="1" dirty="0"/>
          </a:p>
          <a:p>
            <a:pPr algn="ctr"/>
            <a:r>
              <a:rPr lang="it-IT" b="1" dirty="0" smtClean="0"/>
              <a:t>I possibili vantaggi</a:t>
            </a:r>
          </a:p>
          <a:p>
            <a:endParaRPr lang="it-IT" dirty="0"/>
          </a:p>
          <a:p>
            <a:r>
              <a:rPr lang="it-IT" dirty="0"/>
              <a:t>- </a:t>
            </a:r>
            <a:r>
              <a:rPr lang="it-IT" dirty="0" smtClean="0"/>
              <a:t>aumento dell’efficienza, </a:t>
            </a:r>
            <a:r>
              <a:rPr lang="it-IT" dirty="0"/>
              <a:t>non dover andare in ufficio significa ridurre i tempi morti, più elasticità e libertà nella gestione del proprio tempo;</a:t>
            </a:r>
          </a:p>
          <a:p>
            <a:r>
              <a:rPr lang="it-IT" dirty="0"/>
              <a:t>- riduzione dello stress, soprattutto di quello derivante dal traffico sulle strade o dai ritardi dei mezzi di trasporto pubblici;</a:t>
            </a:r>
          </a:p>
          <a:p>
            <a:pPr>
              <a:buFontTx/>
              <a:buChar char="-"/>
            </a:pPr>
            <a:r>
              <a:rPr lang="it-IT" dirty="0" smtClean="0"/>
              <a:t>flessibilità </a:t>
            </a:r>
            <a:r>
              <a:rPr lang="it-IT" dirty="0"/>
              <a:t>in termini di luogo, orario e strumenti utilizzati per il proprio </a:t>
            </a:r>
            <a:r>
              <a:rPr lang="it-IT" dirty="0" smtClean="0"/>
              <a:t>lavoro.</a:t>
            </a:r>
          </a:p>
          <a:p>
            <a:endParaRPr lang="it-IT" dirty="0"/>
          </a:p>
          <a:p>
            <a:pPr algn="ctr"/>
            <a:r>
              <a:rPr lang="it-IT" b="1" dirty="0" smtClean="0"/>
              <a:t>i possibili svantaggi</a:t>
            </a:r>
          </a:p>
          <a:p>
            <a:endParaRPr lang="it-IT" dirty="0"/>
          </a:p>
          <a:p>
            <a:r>
              <a:rPr lang="it-IT" dirty="0"/>
              <a:t>- </a:t>
            </a:r>
            <a:r>
              <a:rPr lang="it-IT" dirty="0" smtClean="0"/>
              <a:t>non </a:t>
            </a:r>
            <a:r>
              <a:rPr lang="it-IT" dirty="0"/>
              <a:t>avere un confronto e rapporto diretto con i propri colleghi;</a:t>
            </a:r>
          </a:p>
          <a:p>
            <a:r>
              <a:rPr lang="it-IT" dirty="0"/>
              <a:t>- esclusione dalle dinamiche aziendali e dalle possibilità di carriera;</a:t>
            </a:r>
          </a:p>
          <a:p>
            <a:r>
              <a:rPr lang="it-IT" dirty="0"/>
              <a:t>- non riuscire a porre più un limite tra lavoro e vita privata;</a:t>
            </a:r>
          </a:p>
          <a:p>
            <a:r>
              <a:rPr lang="it-IT" dirty="0"/>
              <a:t>- posizione di lavoro non </a:t>
            </a:r>
            <a:r>
              <a:rPr lang="it-IT" dirty="0" smtClean="0"/>
              <a:t>adeguata.</a:t>
            </a:r>
            <a:r>
              <a:rPr lang="it-IT"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28596" y="500042"/>
            <a:ext cx="8143932" cy="452431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dirty="0"/>
              <a:t>A</a:t>
            </a:r>
            <a:r>
              <a:rPr lang="it-IT" dirty="0" smtClean="0"/>
              <a:t>spetti </a:t>
            </a:r>
            <a:r>
              <a:rPr lang="it-IT" dirty="0"/>
              <a:t>da tenere in considerazione per </a:t>
            </a:r>
            <a:r>
              <a:rPr lang="it-IT" b="1" dirty="0"/>
              <a:t>ridurre al minimo </a:t>
            </a:r>
            <a:r>
              <a:rPr lang="it-IT" b="1" dirty="0" smtClean="0"/>
              <a:t>i possibili </a:t>
            </a:r>
            <a:r>
              <a:rPr lang="it-IT" b="1" dirty="0"/>
              <a:t>svantaggi</a:t>
            </a:r>
            <a:r>
              <a:rPr lang="it-IT" dirty="0" smtClean="0"/>
              <a:t>.</a:t>
            </a:r>
          </a:p>
          <a:p>
            <a:endParaRPr lang="it-IT" dirty="0"/>
          </a:p>
          <a:p>
            <a:r>
              <a:rPr lang="it-IT" dirty="0" smtClean="0"/>
              <a:t>Es.:</a:t>
            </a:r>
            <a:endParaRPr lang="it-IT" dirty="0"/>
          </a:p>
          <a:p>
            <a:pPr>
              <a:buFontTx/>
              <a:buChar char="-"/>
            </a:pPr>
            <a:r>
              <a:rPr lang="it-IT" dirty="0" smtClean="0"/>
              <a:t>equilibrio </a:t>
            </a:r>
            <a:r>
              <a:rPr lang="it-IT" dirty="0"/>
              <a:t>tra giornate da trascorrere in ufficio ed a </a:t>
            </a:r>
            <a:r>
              <a:rPr lang="it-IT" dirty="0" smtClean="0"/>
              <a:t>casa (così che </a:t>
            </a:r>
            <a:r>
              <a:rPr lang="it-IT" dirty="0"/>
              <a:t>lo </a:t>
            </a:r>
            <a:r>
              <a:rPr lang="it-IT" dirty="0" err="1"/>
              <a:t>smartworking</a:t>
            </a:r>
            <a:r>
              <a:rPr lang="it-IT" dirty="0"/>
              <a:t> </a:t>
            </a:r>
            <a:r>
              <a:rPr lang="it-IT" dirty="0" smtClean="0"/>
              <a:t>non </a:t>
            </a:r>
            <a:r>
              <a:rPr lang="it-IT" dirty="0"/>
              <a:t>si trasformi in ‘telelavoro’ svolto sempre in </a:t>
            </a:r>
            <a:r>
              <a:rPr lang="it-IT" dirty="0" smtClean="0"/>
              <a:t>remoto);</a:t>
            </a:r>
          </a:p>
          <a:p>
            <a:endParaRPr lang="it-IT" dirty="0"/>
          </a:p>
          <a:p>
            <a:pPr>
              <a:buFontTx/>
              <a:buChar char="-"/>
            </a:pPr>
            <a:r>
              <a:rPr lang="it-IT" dirty="0" smtClean="0"/>
              <a:t>focus </a:t>
            </a:r>
            <a:r>
              <a:rPr lang="it-IT" dirty="0"/>
              <a:t>sulle persone</a:t>
            </a:r>
            <a:r>
              <a:rPr lang="it-IT" dirty="0" smtClean="0"/>
              <a:t>;</a:t>
            </a:r>
          </a:p>
          <a:p>
            <a:pPr>
              <a:buFontTx/>
              <a:buChar char="-"/>
            </a:pPr>
            <a:endParaRPr lang="it-IT" dirty="0"/>
          </a:p>
          <a:p>
            <a:r>
              <a:rPr lang="it-IT" dirty="0"/>
              <a:t>- </a:t>
            </a:r>
            <a:r>
              <a:rPr lang="it-IT" i="1" dirty="0" err="1"/>
              <a:t>change</a:t>
            </a:r>
            <a:r>
              <a:rPr lang="it-IT" i="1" dirty="0"/>
              <a:t> management</a:t>
            </a:r>
            <a:r>
              <a:rPr lang="it-IT" dirty="0" smtClean="0"/>
              <a:t>;</a:t>
            </a:r>
          </a:p>
          <a:p>
            <a:endParaRPr lang="it-IT" dirty="0"/>
          </a:p>
          <a:p>
            <a:pPr>
              <a:buFontTx/>
              <a:buChar char="-"/>
            </a:pPr>
            <a:r>
              <a:rPr lang="it-IT" dirty="0" smtClean="0"/>
              <a:t> coinvolgimento;</a:t>
            </a:r>
          </a:p>
          <a:p>
            <a:pPr>
              <a:buFontTx/>
              <a:buChar char="-"/>
            </a:pPr>
            <a:endParaRPr lang="it-IT" dirty="0"/>
          </a:p>
          <a:p>
            <a:pPr>
              <a:buFontTx/>
              <a:buChar char="-"/>
            </a:pPr>
            <a:r>
              <a:rPr lang="it-IT" dirty="0" smtClean="0"/>
              <a:t> risultati </a:t>
            </a:r>
            <a:r>
              <a:rPr lang="it-IT" dirty="0"/>
              <a:t>in evidenza</a:t>
            </a:r>
            <a:r>
              <a:rPr lang="it-IT" dirty="0" smtClean="0"/>
              <a:t>;</a:t>
            </a:r>
          </a:p>
          <a:p>
            <a:pPr>
              <a:buFontTx/>
              <a:buChar char="-"/>
            </a:pPr>
            <a:endParaRPr lang="it-IT" dirty="0"/>
          </a:p>
          <a:p>
            <a:r>
              <a:rPr lang="it-IT" dirty="0"/>
              <a:t>- fornitura di </a:t>
            </a:r>
            <a:r>
              <a:rPr lang="it-IT" dirty="0" smtClean="0"/>
              <a:t>strumenti informatici</a:t>
            </a:r>
            <a:r>
              <a:rPr lang="it-IT" dirty="0"/>
              <a:t> </a:t>
            </a:r>
            <a:r>
              <a:rPr lang="it-IT" dirty="0" smtClean="0"/>
              <a:t>adeguati.</a:t>
            </a:r>
            <a:endParaRPr lang="it-IT" dirty="0"/>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42910" y="714356"/>
            <a:ext cx="7786742" cy="424731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dirty="0" smtClean="0"/>
              <a:t>COSA E’ LO SMART WORKING</a:t>
            </a:r>
          </a:p>
          <a:p>
            <a:pPr algn="ctr"/>
            <a:endParaRPr lang="it-IT" dirty="0"/>
          </a:p>
          <a:p>
            <a:pPr algn="just"/>
            <a:r>
              <a:rPr lang="it-IT" dirty="0"/>
              <a:t>L’</a:t>
            </a:r>
            <a:r>
              <a:rPr lang="it-IT" b="1" dirty="0"/>
              <a:t>Osservatorio del Politecnico di Milano</a:t>
            </a:r>
            <a:r>
              <a:rPr lang="it-IT" dirty="0"/>
              <a:t> lo definisce “una nuova filosofia manageriale fondata sulla restituzione alle persone di flessibilità e autonomia nella scelta degli spazi, degli orari e degli strumenti da utilizzare a fronte di una maggiore responsabilizzazione sui risultati”.</a:t>
            </a:r>
          </a:p>
          <a:p>
            <a:pPr algn="just"/>
            <a:endParaRPr lang="it-IT" dirty="0" smtClean="0"/>
          </a:p>
          <a:p>
            <a:pPr algn="just"/>
            <a:endParaRPr lang="it-IT" dirty="0"/>
          </a:p>
          <a:p>
            <a:pPr algn="just"/>
            <a:r>
              <a:rPr lang="it-IT" dirty="0"/>
              <a:t>Per il Ministero del Lavoro e delle Politiche Sociali, “lo Smart </a:t>
            </a:r>
            <a:r>
              <a:rPr lang="it-IT" dirty="0" err="1"/>
              <a:t>Working</a:t>
            </a:r>
            <a:r>
              <a:rPr lang="it-IT" dirty="0"/>
              <a:t> (o Lavoro Agile) è una modalità di esecuzione del rapporto di lavoro subordinato caratterizzato dall’</a:t>
            </a:r>
            <a:r>
              <a:rPr lang="it-IT" b="1" dirty="0"/>
              <a:t>assenza di vincoli orari o spaziali </a:t>
            </a:r>
            <a:r>
              <a:rPr lang="it-IT" dirty="0"/>
              <a:t>e </a:t>
            </a:r>
            <a:r>
              <a:rPr lang="it-IT" b="1" dirty="0"/>
              <a:t>un’organizzazione per fasi, cicli e obiettivi</a:t>
            </a:r>
            <a:r>
              <a:rPr lang="it-IT" dirty="0"/>
              <a:t>, stabilita mediante accordo tra dipendente e datore di lavoro; una modalità che aiuta il lavoratore a conciliare i tempi di vita e lavoro e, al contempo, favorire la crescita della sua produttività».</a:t>
            </a:r>
          </a:p>
          <a:p>
            <a:pPr algn="just"/>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00034" y="642918"/>
            <a:ext cx="8001056" cy="313932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b="1" dirty="0" smtClean="0"/>
              <a:t>Per Emanuele </a:t>
            </a:r>
            <a:r>
              <a:rPr lang="it-IT" b="1" dirty="0" err="1"/>
              <a:t>Madini</a:t>
            </a:r>
            <a:r>
              <a:rPr lang="it-IT" b="1" dirty="0"/>
              <a:t>, Associate Partner di </a:t>
            </a:r>
            <a:r>
              <a:rPr lang="it-IT" b="1" u="sng" dirty="0">
                <a:hlinkClick r:id="rId2"/>
              </a:rPr>
              <a:t>P4I-Partners4Innovation</a:t>
            </a:r>
            <a:r>
              <a:rPr lang="it-IT" b="1" dirty="0"/>
              <a:t> ed esperto di Smart </a:t>
            </a:r>
            <a:r>
              <a:rPr lang="it-IT" b="1" dirty="0" err="1"/>
              <a:t>Working</a:t>
            </a:r>
            <a:r>
              <a:rPr lang="it-IT" b="1" dirty="0"/>
              <a:t> ed HR </a:t>
            </a:r>
            <a:r>
              <a:rPr lang="it-IT" b="1" dirty="0" err="1"/>
              <a:t>Transformation</a:t>
            </a:r>
            <a:r>
              <a:rPr lang="it-IT" dirty="0"/>
              <a:t>, </a:t>
            </a:r>
            <a:endParaRPr lang="it-IT" dirty="0" smtClean="0"/>
          </a:p>
          <a:p>
            <a:endParaRPr lang="it-IT" dirty="0"/>
          </a:p>
          <a:p>
            <a:pPr algn="just"/>
            <a:r>
              <a:rPr lang="it-IT" dirty="0" smtClean="0"/>
              <a:t>«</a:t>
            </a:r>
            <a:r>
              <a:rPr lang="it-IT" dirty="0"/>
              <a:t>lo Smart </a:t>
            </a:r>
            <a:r>
              <a:rPr lang="it-IT" dirty="0" err="1"/>
              <a:t>Working</a:t>
            </a:r>
            <a:r>
              <a:rPr lang="it-IT" dirty="0"/>
              <a:t> è un modello organizzativo che interviene nel rapporto tra individuo e azienda. Propone autonomia nelle modalità di lavoro a fronte del raggiungimento dei risultati e presuppone il </a:t>
            </a:r>
            <a:r>
              <a:rPr lang="it-IT" b="1" dirty="0"/>
              <a:t>ripensamento “intelligente” delle modalità con cui si svolgono le attività lavorative</a:t>
            </a:r>
            <a:r>
              <a:rPr lang="it-IT" dirty="0"/>
              <a:t> anche all’interno degli spazi aziendali, rimuovendo vincoli e modelli inadeguati legati a concetti di postazione fissa, open </a:t>
            </a:r>
            <a:r>
              <a:rPr lang="it-IT" dirty="0" err="1"/>
              <a:t>space</a:t>
            </a:r>
            <a:r>
              <a:rPr lang="it-IT" dirty="0"/>
              <a:t> e ufficio singolo che mal si sposano con i </a:t>
            </a:r>
            <a:r>
              <a:rPr lang="it-IT" b="1" dirty="0"/>
              <a:t>principi di personalizzazione, flessibilità e virtualità»</a:t>
            </a:r>
            <a:r>
              <a:rPr lang="it-IT" dirty="0"/>
              <a:t>.</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71538" y="1071546"/>
            <a:ext cx="6858048" cy="39703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dirty="0" smtClean="0"/>
              <a:t>E’ opportuno tenere sempre presente che </a:t>
            </a:r>
          </a:p>
          <a:p>
            <a:endParaRPr lang="it-IT" dirty="0"/>
          </a:p>
          <a:p>
            <a:pPr algn="just"/>
            <a:r>
              <a:rPr lang="it-IT" dirty="0"/>
              <a:t>adottare lo Smart </a:t>
            </a:r>
            <a:r>
              <a:rPr lang="it-IT" dirty="0" err="1"/>
              <a:t>Working</a:t>
            </a:r>
            <a:r>
              <a:rPr lang="it-IT" dirty="0"/>
              <a:t> non vuol dire soltanto lavorare da casa e utilizzare le nuove tecnologie: è anche, e soprattutto, </a:t>
            </a:r>
            <a:r>
              <a:rPr lang="it-IT" b="1" dirty="0"/>
              <a:t>rivedere il modello di leadership e l’organizzazione</a:t>
            </a:r>
            <a:r>
              <a:rPr lang="it-IT" dirty="0"/>
              <a:t>, rafforzare il concetto di collaborazione e favorire la condivisione di spazi. </a:t>
            </a:r>
            <a:endParaRPr lang="it-IT" dirty="0" smtClean="0"/>
          </a:p>
          <a:p>
            <a:pPr algn="just"/>
            <a:endParaRPr lang="it-IT" dirty="0"/>
          </a:p>
          <a:p>
            <a:pPr algn="just"/>
            <a:r>
              <a:rPr lang="it-IT" dirty="0" smtClean="0"/>
              <a:t>Nell’ottica </a:t>
            </a:r>
            <a:r>
              <a:rPr lang="it-IT" dirty="0" err="1"/>
              <a:t>smart</a:t>
            </a:r>
            <a:r>
              <a:rPr lang="it-IT" dirty="0"/>
              <a:t>, </a:t>
            </a:r>
            <a:r>
              <a:rPr lang="it-IT" b="1" dirty="0"/>
              <a:t>il concetto di ufficio diventa ‘aperto’, </a:t>
            </a:r>
            <a:r>
              <a:rPr lang="it-IT" dirty="0"/>
              <a:t>il vero spazio lavorativo è quello che favorisce la creatività delle persone, genera relazioni che oltrepassano i confini aziendali, stimola nuove idee e quindi nuovo business</a:t>
            </a:r>
            <a:r>
              <a:rPr lang="it-IT" dirty="0" smtClean="0"/>
              <a:t>.</a:t>
            </a:r>
          </a:p>
          <a:p>
            <a:pPr algn="just"/>
            <a:endParaRPr lang="it-IT" dirty="0"/>
          </a:p>
          <a:p>
            <a:pPr algn="just"/>
            <a:endParaRPr lang="it-IT" dirty="0"/>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14348" y="785794"/>
            <a:ext cx="7500990" cy="507831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dirty="0"/>
              <a:t>Secondo l’Osservatorio del Politecnico di Milano, a un anno dall’entrata in vigore della legge sul Lavoro </a:t>
            </a:r>
            <a:r>
              <a:rPr lang="it-IT" dirty="0" smtClean="0"/>
              <a:t>Agile</a:t>
            </a:r>
          </a:p>
          <a:p>
            <a:r>
              <a:rPr lang="it-IT" dirty="0" smtClean="0"/>
              <a:t> </a:t>
            </a:r>
          </a:p>
          <a:p>
            <a:pPr algn="ctr"/>
            <a:r>
              <a:rPr lang="it-IT" b="1" dirty="0" smtClean="0"/>
              <a:t>Nella Pubblica Amministrazione</a:t>
            </a:r>
            <a:r>
              <a:rPr lang="it-IT" dirty="0" smtClean="0"/>
              <a:t> </a:t>
            </a:r>
          </a:p>
          <a:p>
            <a:pPr algn="ctr"/>
            <a:endParaRPr lang="it-IT" dirty="0" smtClean="0"/>
          </a:p>
          <a:p>
            <a:pPr algn="just"/>
            <a:r>
              <a:rPr lang="it-IT" dirty="0" smtClean="0"/>
              <a:t>tra </a:t>
            </a:r>
            <a:r>
              <a:rPr lang="it-IT" dirty="0"/>
              <a:t>chi ha avviato progetti strutturati di Smart </a:t>
            </a:r>
            <a:r>
              <a:rPr lang="it-IT" dirty="0" err="1"/>
              <a:t>Working</a:t>
            </a:r>
            <a:r>
              <a:rPr lang="it-IT" dirty="0"/>
              <a:t>, ben il 60% lo ha fatto su stimolo della normativa, mentre solo il 23% degli enti pubblici aveva già pianificato di introdurre il Lavoro Agile prima dell’evoluzione della normativa e il 17% lo aveva introdotto prima dell’entrata in vigore. </a:t>
            </a:r>
            <a:endParaRPr lang="it-IT" dirty="0" smtClean="0"/>
          </a:p>
          <a:p>
            <a:endParaRPr lang="it-IT" dirty="0"/>
          </a:p>
          <a:p>
            <a:endParaRPr lang="it-IT" dirty="0" smtClean="0"/>
          </a:p>
          <a:p>
            <a:endParaRPr lang="it-IT" dirty="0" smtClean="0"/>
          </a:p>
          <a:p>
            <a:pPr algn="ctr"/>
            <a:r>
              <a:rPr lang="it-IT" b="1" dirty="0" smtClean="0"/>
              <a:t>Tra </a:t>
            </a:r>
            <a:r>
              <a:rPr lang="it-IT" b="1" dirty="0"/>
              <a:t>le imprese invece la situazione è ben </a:t>
            </a:r>
            <a:r>
              <a:rPr lang="it-IT" b="1" dirty="0" smtClean="0"/>
              <a:t>diversa</a:t>
            </a:r>
          </a:p>
          <a:p>
            <a:pPr algn="ctr"/>
            <a:endParaRPr lang="it-IT" b="1" dirty="0" smtClean="0"/>
          </a:p>
          <a:p>
            <a:pPr algn="just"/>
            <a:r>
              <a:rPr lang="it-IT" dirty="0" smtClean="0"/>
              <a:t>appena </a:t>
            </a:r>
            <a:r>
              <a:rPr lang="it-IT" dirty="0"/>
              <a:t>il 17% di chi fa Smart </a:t>
            </a:r>
            <a:r>
              <a:rPr lang="it-IT" dirty="0" err="1"/>
              <a:t>Working</a:t>
            </a:r>
            <a:r>
              <a:rPr lang="it-IT" dirty="0"/>
              <a:t> ritiene la normativa uno stimolo, mentre l’82% delle grandi imprese e il 76% delle PMI aveva lo aveva già introdotto o pensato di farlo prima della legge.</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00034" y="500042"/>
            <a:ext cx="7929618" cy="507831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it-IT" dirty="0" smtClean="0"/>
          </a:p>
          <a:p>
            <a:endParaRPr lang="it-IT" dirty="0"/>
          </a:p>
          <a:p>
            <a:r>
              <a:rPr lang="it-IT" b="1" dirty="0" smtClean="0"/>
              <a:t>3. Le disposizioni del presente capo si applicano, in quanto compatibili, anche nei rapporti di lavoro alle dipendenze delle amministrazioni pubbliche </a:t>
            </a:r>
            <a:r>
              <a:rPr lang="it-IT" dirty="0" smtClean="0"/>
              <a:t>di cui all'articolo 1, comma 2, del decreto legislativo 30 marzo 2001, n. 165, e successive modificazioni, secondo le direttive emanate anche ai sensi dell'articolo 14 della legge 7 agosto 2015, n. 124, e fatta salva l'applicazione delle diverse disposizioni specificamente adottate per tali rapporti. </a:t>
            </a:r>
          </a:p>
          <a:p>
            <a:endParaRPr lang="it-IT" dirty="0" smtClean="0"/>
          </a:p>
          <a:p>
            <a:r>
              <a:rPr lang="it-IT" b="1" dirty="0" smtClean="0"/>
              <a:t>3-bis. I datori di lavoro pubblici e privati che stipulano accordi per l'esecuzione della prestazione di lavoro in modalità agile sono tenuti in ogni caso a riconoscere priorità alle richieste di esecuzione del rapporto di lavoro in modalità agile formulate dalle lavoratrici nei tre anni successivi alla conclusione del periodo di congedo di maternità</a:t>
            </a:r>
            <a:r>
              <a:rPr lang="it-IT" dirty="0" smtClean="0"/>
              <a:t> previsto dall'articolo 16 del testo unico delle disposizioni legislative in materia di tutela e sostegno della maternità e della paternità, di cui al decreto legislativo 26 marzo 2001, n. 151</a:t>
            </a:r>
            <a:r>
              <a:rPr lang="it-IT" b="1" dirty="0" smtClean="0"/>
              <a:t>, ovvero </a:t>
            </a:r>
            <a:r>
              <a:rPr lang="it-IT" dirty="0" smtClean="0"/>
              <a:t>dai lavoratori con figli in condizioni di disabilità ai sensi dell'articolo 3, comma 3, della legge 5 febbraio 1992, n. 104. (2)</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71472" y="785794"/>
            <a:ext cx="8358246" cy="28623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dirty="0" smtClean="0"/>
              <a:t>4. </a:t>
            </a:r>
            <a:r>
              <a:rPr lang="it-IT" b="1" dirty="0" smtClean="0"/>
              <a:t>Gli incentivi di carattere fiscale e contributivo eventualmente riconosciuti in relazione agli incrementi di produttività ed efficienza del lavoro subordinato sono applicabili anche quando l'attività lavorativa sia prestata in modalità di lavoro agile. </a:t>
            </a:r>
          </a:p>
          <a:p>
            <a:endParaRPr lang="it-IT" dirty="0" smtClean="0"/>
          </a:p>
          <a:p>
            <a:r>
              <a:rPr lang="it-IT" dirty="0" smtClean="0"/>
              <a:t>5. Agli adempimenti di cui al presente articolo si provvede senza nuovi o maggiori oneri per la finanza pubblica, con le risorse umane, finanziarie e strumentali disponibili a legislazione vigente. </a:t>
            </a:r>
          </a:p>
          <a:p>
            <a:endParaRPr lang="it-IT" dirty="0"/>
          </a:p>
          <a:p>
            <a:r>
              <a:rPr lang="it-IT" dirty="0" smtClean="0"/>
              <a:t>(2) Comma inserito dall’ art. 1, comma 486, L. 30 dicembre 2018, n. 145, a decorrere dal 1° gennaio 2019.</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00034" y="571480"/>
            <a:ext cx="8072494" cy="535531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b="1" dirty="0" smtClean="0"/>
              <a:t>Art. 19. Forma e recesso </a:t>
            </a:r>
          </a:p>
          <a:p>
            <a:endParaRPr lang="it-IT" dirty="0"/>
          </a:p>
          <a:p>
            <a:pPr marL="342900" indent="-342900" algn="just">
              <a:buAutoNum type="arabicPeriod"/>
            </a:pPr>
            <a:r>
              <a:rPr lang="it-IT" b="1" dirty="0" smtClean="0"/>
              <a:t>L'accordo relativo alla modalità di lavoro agile è stipulato per iscritto ai fini della regolarità amministrativa e della prova</a:t>
            </a:r>
            <a:r>
              <a:rPr lang="it-IT" dirty="0" smtClean="0"/>
              <a:t>, e disciplina l'esecuzione della prestazione lavorativa svolta all'esterno dei locali aziendali, anche con riguardo alle forme di esercizio del potere direttivo del datore di lavoro ed agli strumenti utilizzati dal lavoratore. </a:t>
            </a:r>
            <a:r>
              <a:rPr lang="it-IT" b="1" dirty="0" smtClean="0"/>
              <a:t>L'accordo individua altresì i tempi di riposo del lavoratore nonché le misure tecniche e organizzative necessarie per assicurare la disconnessione del lavoratore dalle strumentazioni tecnologiche di lavoro.</a:t>
            </a:r>
            <a:r>
              <a:rPr lang="it-IT" dirty="0" smtClean="0"/>
              <a:t> </a:t>
            </a:r>
          </a:p>
          <a:p>
            <a:pPr marL="342900" indent="-342900" algn="just"/>
            <a:endParaRPr lang="it-IT" dirty="0" smtClean="0"/>
          </a:p>
          <a:p>
            <a:pPr marL="342900" indent="-342900" algn="just"/>
            <a:r>
              <a:rPr lang="it-IT" dirty="0" smtClean="0"/>
              <a:t>2. 	L'accordo di cui al comma 1 può essere a termine o a tempo indeterminato; in tale ultimo caso, il recesso può avvenire con un </a:t>
            </a:r>
            <a:r>
              <a:rPr lang="it-IT" b="1" dirty="0" smtClean="0"/>
              <a:t>preavviso</a:t>
            </a:r>
            <a:r>
              <a:rPr lang="it-IT" dirty="0" smtClean="0"/>
              <a:t> non inferiore a trenta giorni. Nel caso di lavoratori disabili ai sensi dell'articolo 1 della legge 12 marzo 1999, n. 68, il termine di preavviso del recesso da parte del datore di lavoro non può essere inferiore a novanta giorni, al fine di consentire un'adeguata riorganizzazione dei percorsi di lavoro rispetto alle esigenze di vita e di cura del lavoratore. In presenza di un giustificato motivo, ciascuno dei contraenti può recedere prima della scadenza del termine nel caso di accordo a tempo determinato, o senza preavviso nel caso di accordo a tempo indeterminato.</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14348" y="428604"/>
            <a:ext cx="7715304" cy="424731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b="1" dirty="0" smtClean="0"/>
              <a:t>Art. 20. Trattamento, diritto all'apprendimento continuo e certificazione delle competenze del lavoratore </a:t>
            </a:r>
          </a:p>
          <a:p>
            <a:endParaRPr lang="it-IT" dirty="0" smtClean="0"/>
          </a:p>
          <a:p>
            <a:endParaRPr lang="it-IT" dirty="0"/>
          </a:p>
          <a:p>
            <a:pPr marL="342900" indent="-342900" algn="just">
              <a:buAutoNum type="arabicPeriod"/>
            </a:pPr>
            <a:r>
              <a:rPr lang="it-IT" u="sng" dirty="0" smtClean="0"/>
              <a:t>Il lavoratore che svolge la prestazione in modalità di lavoro agile ha diritto ad un trattamento economico e normativo non inferiore a quello complessivamente applicato</a:t>
            </a:r>
            <a:r>
              <a:rPr lang="it-IT" dirty="0" smtClean="0"/>
              <a:t>, in attuazione dei contratti collettivi di cui all'articolo 51 del decreto legislativo 15 giugno 2015, n. 81, </a:t>
            </a:r>
            <a:r>
              <a:rPr lang="it-IT" u="sng" dirty="0" smtClean="0"/>
              <a:t>nei confronti dei lavoratori che svolgono le medesime mansioni esclusivamente all'interno dell'azienda. </a:t>
            </a:r>
          </a:p>
          <a:p>
            <a:pPr marL="342900" indent="-342900" algn="just">
              <a:buAutoNum type="arabicPeriod"/>
            </a:pPr>
            <a:endParaRPr lang="it-IT" dirty="0"/>
          </a:p>
          <a:p>
            <a:pPr marL="342900" indent="-342900" algn="just">
              <a:buAutoNum type="arabicPeriod"/>
            </a:pPr>
            <a:r>
              <a:rPr lang="it-IT" dirty="0" smtClean="0"/>
              <a:t>Al lavoratore impiegato in forme di lavoro agile ai sensi del presente capo </a:t>
            </a:r>
            <a:r>
              <a:rPr lang="it-IT" b="1" dirty="0" smtClean="0"/>
              <a:t>può</a:t>
            </a:r>
            <a:r>
              <a:rPr lang="it-IT" dirty="0" smtClean="0"/>
              <a:t> essere riconosciuto, nell'ambito dell'accordo di cui all'articolo 19, il diritto all'apprendimento permanente, in modalità formali, non formali o informali, e alla periodica certificazione delle relative competenze.</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14348" y="642918"/>
            <a:ext cx="7786742" cy="28623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b="1" dirty="0" smtClean="0"/>
              <a:t>Art. 21. Potere di controllo e disciplinare</a:t>
            </a:r>
            <a:r>
              <a:rPr lang="it-IT" dirty="0" smtClean="0"/>
              <a:t> </a:t>
            </a:r>
          </a:p>
          <a:p>
            <a:endParaRPr lang="it-IT" dirty="0"/>
          </a:p>
          <a:p>
            <a:pPr marL="342900" indent="-342900" algn="just">
              <a:buAutoNum type="arabicPeriod"/>
            </a:pPr>
            <a:r>
              <a:rPr lang="it-IT" dirty="0" smtClean="0"/>
              <a:t>L'accordo relativo alla modalità di lavoro agile disciplina l'esercizio del potere di controllo del datore di lavoro sulla prestazione resa dal lavoratore all'esterno dei locali aziendali nel rispetto di quanto disposto dall'articolo 4 della legge 20 maggio 1970, n. 300, e successive modificazioni. </a:t>
            </a:r>
          </a:p>
          <a:p>
            <a:pPr marL="342900" indent="-342900" algn="just">
              <a:buAutoNum type="arabicPeriod"/>
            </a:pPr>
            <a:endParaRPr lang="it-IT" dirty="0"/>
          </a:p>
          <a:p>
            <a:pPr marL="342900" indent="-342900" algn="just">
              <a:buAutoNum type="arabicPeriod"/>
            </a:pPr>
            <a:r>
              <a:rPr lang="it-IT" dirty="0" smtClean="0"/>
              <a:t>L'accordo di cui al comma 1 individua le condotte, connesse all'esecuzione della prestazione lavorativa all'esterno dei locali aziendali, che danno luogo all'applicazione di sanzioni disciplinari.</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71472" y="428604"/>
            <a:ext cx="8072494" cy="34163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b="1" dirty="0" smtClean="0"/>
              <a:t>Art. 22. Sicurezza sul lavoro </a:t>
            </a:r>
          </a:p>
          <a:p>
            <a:endParaRPr lang="it-IT" dirty="0"/>
          </a:p>
          <a:p>
            <a:pPr marL="342900" indent="-342900" algn="just">
              <a:buAutoNum type="arabicPeriod"/>
            </a:pPr>
            <a:r>
              <a:rPr lang="it-IT" b="1" dirty="0" smtClean="0"/>
              <a:t>Il datore di lavoro garantisce la salute e la sicurezza del lavoratore che svolge la prestazione in modalità di lavoro agile e a tal fine consegna al lavoratore e al rappresentante dei lavoratori per la sicurezza,</a:t>
            </a:r>
            <a:r>
              <a:rPr lang="it-IT" dirty="0" smtClean="0"/>
              <a:t> </a:t>
            </a:r>
            <a:r>
              <a:rPr lang="it-IT" u="sng" dirty="0" smtClean="0"/>
              <a:t>con cadenza almeno annuale</a:t>
            </a:r>
            <a:r>
              <a:rPr lang="it-IT" dirty="0" smtClean="0"/>
              <a:t>, </a:t>
            </a:r>
            <a:r>
              <a:rPr lang="it-IT" b="1" dirty="0" smtClean="0"/>
              <a:t>un'informativa scritta </a:t>
            </a:r>
            <a:r>
              <a:rPr lang="it-IT" dirty="0" smtClean="0"/>
              <a:t>nella quale sono individuati i rischi generali e i rischi specifici connessi alla particolare modalità di esecuzione del rapporto di lavoro. </a:t>
            </a:r>
          </a:p>
          <a:p>
            <a:pPr marL="342900" indent="-342900" algn="just">
              <a:buAutoNum type="arabicPeriod"/>
            </a:pPr>
            <a:endParaRPr lang="it-IT" dirty="0" smtClean="0"/>
          </a:p>
          <a:p>
            <a:pPr marL="342900" indent="-342900" algn="just">
              <a:buAutoNum type="arabicPeriod"/>
            </a:pPr>
            <a:endParaRPr lang="it-IT" dirty="0"/>
          </a:p>
          <a:p>
            <a:pPr marL="342900" indent="-342900" algn="just">
              <a:buAutoNum type="arabicPeriod"/>
            </a:pPr>
            <a:r>
              <a:rPr lang="it-IT" b="1" dirty="0" smtClean="0"/>
              <a:t>Il lavoratore è tenuto a cooperare all'attuazione delle misure di prevenzione predisposte dal datore di lavoro </a:t>
            </a:r>
            <a:r>
              <a:rPr lang="it-IT" dirty="0" smtClean="0"/>
              <a:t>per fronteggiare i rischi connessi all'esecuzione della prestazione all'esterno dei locali aziendali.</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214289"/>
            <a:ext cx="8429684" cy="59093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b="1" dirty="0" smtClean="0"/>
              <a:t>Art. 23. Assicurazione obbligatoria per gli infortuni e le malattie professionali </a:t>
            </a:r>
          </a:p>
          <a:p>
            <a:endParaRPr lang="it-IT" dirty="0"/>
          </a:p>
          <a:p>
            <a:pPr marL="342900" indent="-342900" algn="just">
              <a:buAutoNum type="arabicPeriod"/>
            </a:pPr>
            <a:r>
              <a:rPr lang="it-IT" b="1" dirty="0" smtClean="0"/>
              <a:t>L'accordo </a:t>
            </a:r>
            <a:r>
              <a:rPr lang="it-IT" dirty="0" smtClean="0"/>
              <a:t>per lo svolgimento della prestazione lavorativa in modalità di lavoro </a:t>
            </a:r>
            <a:r>
              <a:rPr lang="it-IT" b="1" dirty="0" smtClean="0"/>
              <a:t>agile e le sue modificazioni sono oggetto delle comunicazioni </a:t>
            </a:r>
            <a:r>
              <a:rPr lang="it-IT" dirty="0" smtClean="0"/>
              <a:t>di cui all'articolo 9-bis del decreto-legge 1° ottobre 1996, n. 510, convertito, con modificazioni, dalla legge 28 novembre 1996, n. 608, e successive modificazioni. </a:t>
            </a:r>
          </a:p>
          <a:p>
            <a:pPr marL="342900" indent="-342900" algn="just">
              <a:buAutoNum type="arabicPeriod"/>
            </a:pPr>
            <a:endParaRPr lang="it-IT" dirty="0" smtClean="0"/>
          </a:p>
          <a:p>
            <a:pPr marL="342900" indent="-342900" algn="just">
              <a:buAutoNum type="arabicPeriod"/>
            </a:pPr>
            <a:r>
              <a:rPr lang="it-IT" dirty="0" smtClean="0"/>
              <a:t> Il lavoratore ha diritto alla tutela contro gli infortuni sul lavoro e le malattie professionali dipendenti da rischi connessi alla prestazione lavorativa resa all'esterno dei locali aziendali. </a:t>
            </a:r>
          </a:p>
          <a:p>
            <a:pPr marL="342900" indent="-342900" algn="just">
              <a:buAutoNum type="arabicPeriod"/>
            </a:pPr>
            <a:endParaRPr lang="it-IT" dirty="0" smtClean="0"/>
          </a:p>
          <a:p>
            <a:pPr marL="342900" indent="-342900" algn="just">
              <a:buAutoNum type="arabicPeriod"/>
            </a:pPr>
            <a:r>
              <a:rPr lang="it-IT" dirty="0" smtClean="0"/>
              <a:t>Il lavoratore ha diritto alla tutela contro gli infortuni sul lavoro </a:t>
            </a:r>
            <a:r>
              <a:rPr lang="it-IT" b="1" dirty="0" smtClean="0"/>
              <a:t>occorsi durante il normale percorso di andata e ritorno dal luogo di abitazione a quello prescelto per lo svolgimento della prestazione lavorativa all'esterno dei locali aziendali, nei limiti e alle condizioni di cui al terzo comma dell'articolo 2 del testo unico delle disposizioni per l'assicurazione obbligatoria contro gli infortuni sul lavoro e le malattie professionali,</a:t>
            </a:r>
            <a:r>
              <a:rPr lang="it-IT" dirty="0" smtClean="0"/>
              <a:t> di cui al decreto del Presidente della Repubblica 30 giugno 1965, n. 1124, e successive modificazioni, </a:t>
            </a:r>
            <a:r>
              <a:rPr lang="it-IT" b="1" dirty="0" smtClean="0"/>
              <a:t>quando la scelta del luogo della prestazione sia dettata da esigenze connesse alla prestazione stessa o dalla necessità del lavoratore di conciliare le esigenze di vita con quelle lavorative e risponda a criteri di ragionevolezza. </a:t>
            </a:r>
            <a:endParaRPr lang="it-IT"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00034" y="500042"/>
            <a:ext cx="8143932"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b="1" dirty="0" smtClean="0"/>
              <a:t>Art. 24. Aliquote contributive applicate agli assistenti domiciliari all'infanzia, qualificati o accreditati presso la provincia autonoma di Bolzano</a:t>
            </a:r>
          </a:p>
          <a:p>
            <a:endParaRPr lang="it-IT" dirty="0"/>
          </a:p>
          <a:p>
            <a:r>
              <a:rPr lang="it-IT" dirty="0" smtClean="0"/>
              <a:t> 1. L'articolo 1, comma 793, della legge 27 dicembre 2006, n. 296, è abrogato a decorrere dal 1° settembre 2017. </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1526</Words>
  <Application>Microsoft Office PowerPoint</Application>
  <PresentationFormat>Presentazione su schermo (4:3)</PresentationFormat>
  <Paragraphs>134</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Brandi Enrichetta</dc:creator>
  <cp:lastModifiedBy>Brandi Enrichetta</cp:lastModifiedBy>
  <cp:revision>22</cp:revision>
  <dcterms:created xsi:type="dcterms:W3CDTF">2019-05-08T14:28:10Z</dcterms:created>
  <dcterms:modified xsi:type="dcterms:W3CDTF">2019-05-08T15:24:06Z</dcterms:modified>
</cp:coreProperties>
</file>